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handoutMasterIdLst>
    <p:handoutMasterId r:id="rId28"/>
  </p:handoutMasterIdLst>
  <p:sldIdLst>
    <p:sldId id="256" r:id="rId2"/>
    <p:sldId id="283" r:id="rId3"/>
    <p:sldId id="281" r:id="rId4"/>
    <p:sldId id="284" r:id="rId5"/>
    <p:sldId id="285" r:id="rId6"/>
    <p:sldId id="319" r:id="rId7"/>
    <p:sldId id="329" r:id="rId8"/>
    <p:sldId id="318" r:id="rId9"/>
    <p:sldId id="287" r:id="rId10"/>
    <p:sldId id="330" r:id="rId11"/>
    <p:sldId id="326" r:id="rId12"/>
    <p:sldId id="312" r:id="rId13"/>
    <p:sldId id="303" r:id="rId14"/>
    <p:sldId id="331" r:id="rId15"/>
    <p:sldId id="332" r:id="rId16"/>
    <p:sldId id="322" r:id="rId17"/>
    <p:sldId id="307" r:id="rId18"/>
    <p:sldId id="323" r:id="rId19"/>
    <p:sldId id="327" r:id="rId20"/>
    <p:sldId id="288" r:id="rId21"/>
    <p:sldId id="320" r:id="rId22"/>
    <p:sldId id="291" r:id="rId23"/>
    <p:sldId id="301" r:id="rId24"/>
    <p:sldId id="321" r:id="rId25"/>
    <p:sldId id="328" r:id="rId26"/>
  </p:sldIdLst>
  <p:sldSz cx="9144000" cy="6858000" type="screen4x3"/>
  <p:notesSz cx="7010400" cy="9296400"/>
  <p:custDataLst>
    <p:tags r:id="rId29"/>
  </p:custDataLst>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6699"/>
    <a:srgbClr val="990033"/>
    <a:srgbClr val="CC3300"/>
    <a:srgbClr val="8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524" autoAdjust="0"/>
    <p:restoredTop sz="92980" autoAdjust="0"/>
  </p:normalViewPr>
  <p:slideViewPr>
    <p:cSldViewPr snapToGrid="0">
      <p:cViewPr varScale="1">
        <p:scale>
          <a:sx n="108" d="100"/>
          <a:sy n="108" d="100"/>
        </p:scale>
        <p:origin x="2172" y="10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FF8DBA6-62C1-4C60-AB32-8D8D37E12796}" type="doc">
      <dgm:prSet loTypeId="urn:microsoft.com/office/officeart/2005/8/layout/cycle5" loCatId="cycle" qsTypeId="urn:microsoft.com/office/officeart/2005/8/quickstyle/3d1" qsCatId="3D" csTypeId="urn:microsoft.com/office/officeart/2005/8/colors/accent1_2" csCatId="accent1" phldr="1"/>
      <dgm:spPr/>
      <dgm:t>
        <a:bodyPr/>
        <a:lstStyle/>
        <a:p>
          <a:endParaRPr lang="en-US"/>
        </a:p>
      </dgm:t>
    </dgm:pt>
    <dgm:pt modelId="{73124021-BF1D-4B42-A2A5-44AA4CCF1DFA}">
      <dgm:prSet phldrT="[Text]"/>
      <dgm:spPr>
        <a:solidFill>
          <a:srgbClr val="074B79"/>
        </a:solidFill>
      </dgm:spPr>
      <dgm:t>
        <a:bodyPr/>
        <a:lstStyle/>
        <a:p>
          <a:r>
            <a:rPr lang="en-US" b="1" i="0" u="sng" dirty="0" smtClean="0"/>
            <a:t>Plan Assessment</a:t>
          </a:r>
        </a:p>
        <a:p>
          <a:r>
            <a:rPr lang="en-US" dirty="0" smtClean="0"/>
            <a:t>Review goals and objectives of plan and progress towards them.</a:t>
          </a:r>
        </a:p>
      </dgm:t>
    </dgm:pt>
    <dgm:pt modelId="{BF82D621-BFD4-47FE-B99A-7399E655725C}" type="parTrans" cxnId="{ACB4E693-6348-4A15-A054-67A488F2FD03}">
      <dgm:prSet/>
      <dgm:spPr/>
      <dgm:t>
        <a:bodyPr/>
        <a:lstStyle/>
        <a:p>
          <a:endParaRPr lang="en-US"/>
        </a:p>
      </dgm:t>
    </dgm:pt>
    <dgm:pt modelId="{95014F12-0121-4975-A8A3-0C8AEDB5D9EB}" type="sibTrans" cxnId="{ACB4E693-6348-4A15-A054-67A488F2FD03}">
      <dgm:prSet/>
      <dgm:spPr>
        <a:ln w="38100">
          <a:solidFill>
            <a:srgbClr val="074B79"/>
          </a:solidFill>
        </a:ln>
      </dgm:spPr>
      <dgm:t>
        <a:bodyPr/>
        <a:lstStyle/>
        <a:p>
          <a:endParaRPr lang="en-US"/>
        </a:p>
      </dgm:t>
    </dgm:pt>
    <dgm:pt modelId="{467910CB-DA3A-4C60-863F-1DADF14470AD}">
      <dgm:prSet phldrT="[Text]"/>
      <dgm:spPr>
        <a:solidFill>
          <a:srgbClr val="074B79"/>
        </a:solidFill>
      </dgm:spPr>
      <dgm:t>
        <a:bodyPr/>
        <a:lstStyle/>
        <a:p>
          <a:r>
            <a:rPr lang="en-US" b="1" u="sng" dirty="0" smtClean="0"/>
            <a:t>Fee and Service Benchmarking</a:t>
          </a:r>
        </a:p>
        <a:p>
          <a:r>
            <a:rPr lang="en-US" dirty="0" smtClean="0"/>
            <a:t>Conduct inventory of plan service and fees and judge satisfaction.</a:t>
          </a:r>
          <a:endParaRPr lang="en-US" dirty="0"/>
        </a:p>
      </dgm:t>
    </dgm:pt>
    <dgm:pt modelId="{42AA2CB9-93FA-49AF-84EC-6976DE8329A9}" type="parTrans" cxnId="{BA64EDC3-BF3A-4EB0-BCDE-E8204BFEFB93}">
      <dgm:prSet/>
      <dgm:spPr/>
      <dgm:t>
        <a:bodyPr/>
        <a:lstStyle/>
        <a:p>
          <a:endParaRPr lang="en-US"/>
        </a:p>
      </dgm:t>
    </dgm:pt>
    <dgm:pt modelId="{BFE06723-2786-41EE-AC4D-1EB8513A90C1}" type="sibTrans" cxnId="{BA64EDC3-BF3A-4EB0-BCDE-E8204BFEFB93}">
      <dgm:prSet/>
      <dgm:spPr>
        <a:ln w="38100">
          <a:solidFill>
            <a:srgbClr val="074B79"/>
          </a:solidFill>
        </a:ln>
      </dgm:spPr>
      <dgm:t>
        <a:bodyPr/>
        <a:lstStyle/>
        <a:p>
          <a:endParaRPr lang="en-US"/>
        </a:p>
      </dgm:t>
    </dgm:pt>
    <dgm:pt modelId="{4055EF78-8336-4D7D-B153-856E6A2B2147}">
      <dgm:prSet phldrT="[Text]"/>
      <dgm:spPr>
        <a:solidFill>
          <a:srgbClr val="074B79"/>
        </a:solidFill>
      </dgm:spPr>
      <dgm:t>
        <a:bodyPr/>
        <a:lstStyle/>
        <a:p>
          <a:r>
            <a:rPr lang="en-US" b="1" u="sng" dirty="0" smtClean="0"/>
            <a:t>Evaluate Current Technology and Service</a:t>
          </a:r>
        </a:p>
        <a:p>
          <a:r>
            <a:rPr lang="en-US" dirty="0" smtClean="0"/>
            <a:t>Take inventory of current technology and service options and present solutions</a:t>
          </a:r>
          <a:endParaRPr lang="en-US" dirty="0"/>
        </a:p>
      </dgm:t>
    </dgm:pt>
    <dgm:pt modelId="{C2733084-0CA9-4A1F-BB37-E8D56EA31C4C}" type="parTrans" cxnId="{B5ADA391-6BF4-4D18-A2C4-A9815D44E117}">
      <dgm:prSet/>
      <dgm:spPr/>
      <dgm:t>
        <a:bodyPr/>
        <a:lstStyle/>
        <a:p>
          <a:endParaRPr lang="en-US"/>
        </a:p>
      </dgm:t>
    </dgm:pt>
    <dgm:pt modelId="{1264E4BD-3876-40C7-8768-0058D5A1C810}" type="sibTrans" cxnId="{B5ADA391-6BF4-4D18-A2C4-A9815D44E117}">
      <dgm:prSet/>
      <dgm:spPr>
        <a:ln w="38100">
          <a:solidFill>
            <a:srgbClr val="074B79"/>
          </a:solidFill>
        </a:ln>
      </dgm:spPr>
      <dgm:t>
        <a:bodyPr/>
        <a:lstStyle/>
        <a:p>
          <a:endParaRPr lang="en-US"/>
        </a:p>
      </dgm:t>
    </dgm:pt>
    <dgm:pt modelId="{3C79186C-1E11-41D4-85D6-B8BFE0392156}">
      <dgm:prSet phldrT="[Text]"/>
      <dgm:spPr>
        <a:solidFill>
          <a:srgbClr val="074B79"/>
        </a:solidFill>
      </dgm:spPr>
      <dgm:t>
        <a:bodyPr/>
        <a:lstStyle/>
        <a:p>
          <a:r>
            <a:rPr lang="en-US" b="1" u="sng" dirty="0" smtClean="0"/>
            <a:t>Full Disclosure Assistance</a:t>
          </a:r>
        </a:p>
        <a:p>
          <a:r>
            <a:rPr lang="en-US" dirty="0" smtClean="0"/>
            <a:t>Assist committee and HR with review of all disclosures and filings </a:t>
          </a:r>
        </a:p>
      </dgm:t>
    </dgm:pt>
    <dgm:pt modelId="{023AFB5C-B959-49B1-AAEC-B3E1AA0AC650}" type="parTrans" cxnId="{B850C241-0F25-47C5-A1C7-553AEDACB033}">
      <dgm:prSet/>
      <dgm:spPr/>
      <dgm:t>
        <a:bodyPr/>
        <a:lstStyle/>
        <a:p>
          <a:endParaRPr lang="en-US"/>
        </a:p>
      </dgm:t>
    </dgm:pt>
    <dgm:pt modelId="{7E7EA4E9-7DB7-41D6-A26B-99EFBC9ADF2A}" type="sibTrans" cxnId="{B850C241-0F25-47C5-A1C7-553AEDACB033}">
      <dgm:prSet/>
      <dgm:spPr>
        <a:ln w="38100">
          <a:solidFill>
            <a:srgbClr val="074B79"/>
          </a:solidFill>
        </a:ln>
      </dgm:spPr>
      <dgm:t>
        <a:bodyPr/>
        <a:lstStyle/>
        <a:p>
          <a:endParaRPr lang="en-US"/>
        </a:p>
      </dgm:t>
    </dgm:pt>
    <dgm:pt modelId="{4AE4F04E-809F-4196-9F9D-5BC9899D6EE9}">
      <dgm:prSet phldrT="[Text]"/>
      <dgm:spPr>
        <a:solidFill>
          <a:srgbClr val="074B79"/>
        </a:solidFill>
      </dgm:spPr>
      <dgm:t>
        <a:bodyPr/>
        <a:lstStyle/>
        <a:p>
          <a:r>
            <a:rPr lang="en-US" b="1" u="sng" dirty="0" smtClean="0"/>
            <a:t>Plan Design Review</a:t>
          </a:r>
        </a:p>
        <a:p>
          <a:r>
            <a:rPr lang="en-US" b="0" u="none" dirty="0" smtClean="0"/>
            <a:t>Ensure that the design of your plan is driving the outcomes you desire</a:t>
          </a:r>
          <a:endParaRPr lang="en-US" b="0" u="none" dirty="0"/>
        </a:p>
      </dgm:t>
    </dgm:pt>
    <dgm:pt modelId="{2D75D83A-D704-422D-A427-9C033C1430CF}" type="parTrans" cxnId="{266F4044-6DDC-4D33-915D-35D681D74B67}">
      <dgm:prSet/>
      <dgm:spPr/>
      <dgm:t>
        <a:bodyPr/>
        <a:lstStyle/>
        <a:p>
          <a:endParaRPr lang="en-US"/>
        </a:p>
      </dgm:t>
    </dgm:pt>
    <dgm:pt modelId="{CA67954C-A98B-409F-922B-B24C17B23B98}" type="sibTrans" cxnId="{266F4044-6DDC-4D33-915D-35D681D74B67}">
      <dgm:prSet/>
      <dgm:spPr>
        <a:ln w="38100">
          <a:solidFill>
            <a:srgbClr val="074B79"/>
          </a:solidFill>
        </a:ln>
      </dgm:spPr>
      <dgm:t>
        <a:bodyPr/>
        <a:lstStyle/>
        <a:p>
          <a:endParaRPr lang="en-US"/>
        </a:p>
      </dgm:t>
    </dgm:pt>
    <dgm:pt modelId="{550C69AE-83FD-469D-995B-6577355AFA52}" type="pres">
      <dgm:prSet presAssocID="{FFF8DBA6-62C1-4C60-AB32-8D8D37E12796}" presName="cycle" presStyleCnt="0">
        <dgm:presLayoutVars>
          <dgm:dir/>
          <dgm:resizeHandles val="exact"/>
        </dgm:presLayoutVars>
      </dgm:prSet>
      <dgm:spPr/>
      <dgm:t>
        <a:bodyPr/>
        <a:lstStyle/>
        <a:p>
          <a:endParaRPr lang="en-US"/>
        </a:p>
      </dgm:t>
    </dgm:pt>
    <dgm:pt modelId="{D0C30218-D338-4A42-BA91-F1A983684722}" type="pres">
      <dgm:prSet presAssocID="{73124021-BF1D-4B42-A2A5-44AA4CCF1DFA}" presName="node" presStyleLbl="node1" presStyleIdx="0" presStyleCnt="5" custScaleX="135776" custScaleY="135662" custRadScaleRad="98555" custRadScaleInc="-1165">
        <dgm:presLayoutVars>
          <dgm:bulletEnabled val="1"/>
        </dgm:presLayoutVars>
      </dgm:prSet>
      <dgm:spPr/>
      <dgm:t>
        <a:bodyPr/>
        <a:lstStyle/>
        <a:p>
          <a:endParaRPr lang="en-US"/>
        </a:p>
      </dgm:t>
    </dgm:pt>
    <dgm:pt modelId="{E4480190-82AA-47FD-B2B1-510E639F74E4}" type="pres">
      <dgm:prSet presAssocID="{73124021-BF1D-4B42-A2A5-44AA4CCF1DFA}" presName="spNode" presStyleCnt="0"/>
      <dgm:spPr/>
    </dgm:pt>
    <dgm:pt modelId="{95C62BFA-D293-41EB-AB14-49E9533607B1}" type="pres">
      <dgm:prSet presAssocID="{95014F12-0121-4975-A8A3-0C8AEDB5D9EB}" presName="sibTrans" presStyleLbl="sibTrans1D1" presStyleIdx="0" presStyleCnt="5"/>
      <dgm:spPr/>
      <dgm:t>
        <a:bodyPr/>
        <a:lstStyle/>
        <a:p>
          <a:endParaRPr lang="en-US"/>
        </a:p>
      </dgm:t>
    </dgm:pt>
    <dgm:pt modelId="{364F64A0-0833-418B-9EFD-7E1324CDCF9E}" type="pres">
      <dgm:prSet presAssocID="{4AE4F04E-809F-4196-9F9D-5BC9899D6EE9}" presName="node" presStyleLbl="node1" presStyleIdx="1" presStyleCnt="5" custScaleX="132147" custScaleY="140799" custRadScaleRad="150150" custRadScaleInc="48742">
        <dgm:presLayoutVars>
          <dgm:bulletEnabled val="1"/>
        </dgm:presLayoutVars>
      </dgm:prSet>
      <dgm:spPr/>
      <dgm:t>
        <a:bodyPr/>
        <a:lstStyle/>
        <a:p>
          <a:endParaRPr lang="en-US"/>
        </a:p>
      </dgm:t>
    </dgm:pt>
    <dgm:pt modelId="{74E529C8-035D-4E5B-B2C3-0C962BDC2AE6}" type="pres">
      <dgm:prSet presAssocID="{4AE4F04E-809F-4196-9F9D-5BC9899D6EE9}" presName="spNode" presStyleCnt="0"/>
      <dgm:spPr/>
    </dgm:pt>
    <dgm:pt modelId="{0BA1D61F-D756-4F1B-83D7-E6123BA70A09}" type="pres">
      <dgm:prSet presAssocID="{CA67954C-A98B-409F-922B-B24C17B23B98}" presName="sibTrans" presStyleLbl="sibTrans1D1" presStyleIdx="1" presStyleCnt="5"/>
      <dgm:spPr/>
      <dgm:t>
        <a:bodyPr/>
        <a:lstStyle/>
        <a:p>
          <a:endParaRPr lang="en-US"/>
        </a:p>
      </dgm:t>
    </dgm:pt>
    <dgm:pt modelId="{DE8A3B06-2F84-434C-BD73-87C7C13022FD}" type="pres">
      <dgm:prSet presAssocID="{467910CB-DA3A-4C60-863F-1DADF14470AD}" presName="node" presStyleLbl="node1" presStyleIdx="2" presStyleCnt="5" custScaleX="135776" custScaleY="135662" custRadScaleRad="142151" custRadScaleInc="-50622">
        <dgm:presLayoutVars>
          <dgm:bulletEnabled val="1"/>
        </dgm:presLayoutVars>
      </dgm:prSet>
      <dgm:spPr/>
      <dgm:t>
        <a:bodyPr/>
        <a:lstStyle/>
        <a:p>
          <a:endParaRPr lang="en-US"/>
        </a:p>
      </dgm:t>
    </dgm:pt>
    <dgm:pt modelId="{5A4C21E4-7C81-431E-B4D6-36DCD2F028CE}" type="pres">
      <dgm:prSet presAssocID="{467910CB-DA3A-4C60-863F-1DADF14470AD}" presName="spNode" presStyleCnt="0"/>
      <dgm:spPr/>
    </dgm:pt>
    <dgm:pt modelId="{2165C040-39A2-4634-82EA-29A9581625A4}" type="pres">
      <dgm:prSet presAssocID="{BFE06723-2786-41EE-AC4D-1EB8513A90C1}" presName="sibTrans" presStyleLbl="sibTrans1D1" presStyleIdx="2" presStyleCnt="5"/>
      <dgm:spPr/>
      <dgm:t>
        <a:bodyPr/>
        <a:lstStyle/>
        <a:p>
          <a:endParaRPr lang="en-US"/>
        </a:p>
      </dgm:t>
    </dgm:pt>
    <dgm:pt modelId="{9D67FC4D-B631-4404-990D-9899147257F2}" type="pres">
      <dgm:prSet presAssocID="{4055EF78-8336-4D7D-B153-856E6A2B2147}" presName="node" presStyleLbl="node1" presStyleIdx="3" presStyleCnt="5" custScaleX="135776" custScaleY="135662" custRadScaleRad="123250" custRadScaleInc="40120">
        <dgm:presLayoutVars>
          <dgm:bulletEnabled val="1"/>
        </dgm:presLayoutVars>
      </dgm:prSet>
      <dgm:spPr/>
      <dgm:t>
        <a:bodyPr/>
        <a:lstStyle/>
        <a:p>
          <a:endParaRPr lang="en-US"/>
        </a:p>
      </dgm:t>
    </dgm:pt>
    <dgm:pt modelId="{D6201F0E-43F5-4862-B95F-FB8DCF1AABB6}" type="pres">
      <dgm:prSet presAssocID="{4055EF78-8336-4D7D-B153-856E6A2B2147}" presName="spNode" presStyleCnt="0"/>
      <dgm:spPr/>
    </dgm:pt>
    <dgm:pt modelId="{7068D3C2-E398-42D1-A3B6-C7AC10F35FD1}" type="pres">
      <dgm:prSet presAssocID="{1264E4BD-3876-40C7-8768-0058D5A1C810}" presName="sibTrans" presStyleLbl="sibTrans1D1" presStyleIdx="3" presStyleCnt="5"/>
      <dgm:spPr/>
      <dgm:t>
        <a:bodyPr/>
        <a:lstStyle/>
        <a:p>
          <a:endParaRPr lang="en-US"/>
        </a:p>
      </dgm:t>
    </dgm:pt>
    <dgm:pt modelId="{4240C97F-ED83-4F5E-8299-D008D5B0BA71}" type="pres">
      <dgm:prSet presAssocID="{3C79186C-1E11-41D4-85D6-B8BFE0392156}" presName="node" presStyleLbl="node1" presStyleIdx="4" presStyleCnt="5" custScaleX="135776" custScaleY="135662" custRadScaleRad="151902" custRadScaleInc="-44762">
        <dgm:presLayoutVars>
          <dgm:bulletEnabled val="1"/>
        </dgm:presLayoutVars>
      </dgm:prSet>
      <dgm:spPr/>
      <dgm:t>
        <a:bodyPr/>
        <a:lstStyle/>
        <a:p>
          <a:endParaRPr lang="en-US"/>
        </a:p>
      </dgm:t>
    </dgm:pt>
    <dgm:pt modelId="{FEA8E039-DB0D-44B3-82E3-632C7C7E25A7}" type="pres">
      <dgm:prSet presAssocID="{3C79186C-1E11-41D4-85D6-B8BFE0392156}" presName="spNode" presStyleCnt="0"/>
      <dgm:spPr/>
    </dgm:pt>
    <dgm:pt modelId="{36C81442-AC73-40E9-ADF9-75A167BCC3C3}" type="pres">
      <dgm:prSet presAssocID="{7E7EA4E9-7DB7-41D6-A26B-99EFBC9ADF2A}" presName="sibTrans" presStyleLbl="sibTrans1D1" presStyleIdx="4" presStyleCnt="5"/>
      <dgm:spPr/>
      <dgm:t>
        <a:bodyPr/>
        <a:lstStyle/>
        <a:p>
          <a:endParaRPr lang="en-US"/>
        </a:p>
      </dgm:t>
    </dgm:pt>
  </dgm:ptLst>
  <dgm:cxnLst>
    <dgm:cxn modelId="{BA64EDC3-BF3A-4EB0-BCDE-E8204BFEFB93}" srcId="{FFF8DBA6-62C1-4C60-AB32-8D8D37E12796}" destId="{467910CB-DA3A-4C60-863F-1DADF14470AD}" srcOrd="2" destOrd="0" parTransId="{42AA2CB9-93FA-49AF-84EC-6976DE8329A9}" sibTransId="{BFE06723-2786-41EE-AC4D-1EB8513A90C1}"/>
    <dgm:cxn modelId="{B5ADA391-6BF4-4D18-A2C4-A9815D44E117}" srcId="{FFF8DBA6-62C1-4C60-AB32-8D8D37E12796}" destId="{4055EF78-8336-4D7D-B153-856E6A2B2147}" srcOrd="3" destOrd="0" parTransId="{C2733084-0CA9-4A1F-BB37-E8D56EA31C4C}" sibTransId="{1264E4BD-3876-40C7-8768-0058D5A1C810}"/>
    <dgm:cxn modelId="{771C78BE-D0E8-40B6-9D56-315C179A6909}" type="presOf" srcId="{4055EF78-8336-4D7D-B153-856E6A2B2147}" destId="{9D67FC4D-B631-4404-990D-9899147257F2}" srcOrd="0" destOrd="0" presId="urn:microsoft.com/office/officeart/2005/8/layout/cycle5"/>
    <dgm:cxn modelId="{825EC782-8270-4020-ABA6-DCCBCD363280}" type="presOf" srcId="{7E7EA4E9-7DB7-41D6-A26B-99EFBC9ADF2A}" destId="{36C81442-AC73-40E9-ADF9-75A167BCC3C3}" srcOrd="0" destOrd="0" presId="urn:microsoft.com/office/officeart/2005/8/layout/cycle5"/>
    <dgm:cxn modelId="{D183B619-1B68-4D30-8DAB-BAFE4FDC2782}" type="presOf" srcId="{FFF8DBA6-62C1-4C60-AB32-8D8D37E12796}" destId="{550C69AE-83FD-469D-995B-6577355AFA52}" srcOrd="0" destOrd="0" presId="urn:microsoft.com/office/officeart/2005/8/layout/cycle5"/>
    <dgm:cxn modelId="{29A22096-30D4-4541-A39A-83F0FA490BFF}" type="presOf" srcId="{95014F12-0121-4975-A8A3-0C8AEDB5D9EB}" destId="{95C62BFA-D293-41EB-AB14-49E9533607B1}" srcOrd="0" destOrd="0" presId="urn:microsoft.com/office/officeart/2005/8/layout/cycle5"/>
    <dgm:cxn modelId="{ACB4E693-6348-4A15-A054-67A488F2FD03}" srcId="{FFF8DBA6-62C1-4C60-AB32-8D8D37E12796}" destId="{73124021-BF1D-4B42-A2A5-44AA4CCF1DFA}" srcOrd="0" destOrd="0" parTransId="{BF82D621-BFD4-47FE-B99A-7399E655725C}" sibTransId="{95014F12-0121-4975-A8A3-0C8AEDB5D9EB}"/>
    <dgm:cxn modelId="{6FCE86E7-72D9-4C7C-BA0F-FBDA3BD60D12}" type="presOf" srcId="{4AE4F04E-809F-4196-9F9D-5BC9899D6EE9}" destId="{364F64A0-0833-418B-9EFD-7E1324CDCF9E}" srcOrd="0" destOrd="0" presId="urn:microsoft.com/office/officeart/2005/8/layout/cycle5"/>
    <dgm:cxn modelId="{F88635FA-98A1-43FA-AFB5-F191702FB041}" type="presOf" srcId="{1264E4BD-3876-40C7-8768-0058D5A1C810}" destId="{7068D3C2-E398-42D1-A3B6-C7AC10F35FD1}" srcOrd="0" destOrd="0" presId="urn:microsoft.com/office/officeart/2005/8/layout/cycle5"/>
    <dgm:cxn modelId="{B850C241-0F25-47C5-A1C7-553AEDACB033}" srcId="{FFF8DBA6-62C1-4C60-AB32-8D8D37E12796}" destId="{3C79186C-1E11-41D4-85D6-B8BFE0392156}" srcOrd="4" destOrd="0" parTransId="{023AFB5C-B959-49B1-AAEC-B3E1AA0AC650}" sibTransId="{7E7EA4E9-7DB7-41D6-A26B-99EFBC9ADF2A}"/>
    <dgm:cxn modelId="{57D5537F-B023-4EBA-B9C8-20F3D5A29ACB}" type="presOf" srcId="{73124021-BF1D-4B42-A2A5-44AA4CCF1DFA}" destId="{D0C30218-D338-4A42-BA91-F1A983684722}" srcOrd="0" destOrd="0" presId="urn:microsoft.com/office/officeart/2005/8/layout/cycle5"/>
    <dgm:cxn modelId="{EB0A7EEB-85E1-452F-92F1-3E0B2CFFFBB1}" type="presOf" srcId="{3C79186C-1E11-41D4-85D6-B8BFE0392156}" destId="{4240C97F-ED83-4F5E-8299-D008D5B0BA71}" srcOrd="0" destOrd="0" presId="urn:microsoft.com/office/officeart/2005/8/layout/cycle5"/>
    <dgm:cxn modelId="{266F4044-6DDC-4D33-915D-35D681D74B67}" srcId="{FFF8DBA6-62C1-4C60-AB32-8D8D37E12796}" destId="{4AE4F04E-809F-4196-9F9D-5BC9899D6EE9}" srcOrd="1" destOrd="0" parTransId="{2D75D83A-D704-422D-A427-9C033C1430CF}" sibTransId="{CA67954C-A98B-409F-922B-B24C17B23B98}"/>
    <dgm:cxn modelId="{C1DA8A53-66F1-42F2-A106-3C984A5A69AB}" type="presOf" srcId="{467910CB-DA3A-4C60-863F-1DADF14470AD}" destId="{DE8A3B06-2F84-434C-BD73-87C7C13022FD}" srcOrd="0" destOrd="0" presId="urn:microsoft.com/office/officeart/2005/8/layout/cycle5"/>
    <dgm:cxn modelId="{963DEEE1-1EC6-484A-8A55-1B93CAAF45AC}" type="presOf" srcId="{BFE06723-2786-41EE-AC4D-1EB8513A90C1}" destId="{2165C040-39A2-4634-82EA-29A9581625A4}" srcOrd="0" destOrd="0" presId="urn:microsoft.com/office/officeart/2005/8/layout/cycle5"/>
    <dgm:cxn modelId="{52689F29-4AC4-4F35-B79E-FF5735221E21}" type="presOf" srcId="{CA67954C-A98B-409F-922B-B24C17B23B98}" destId="{0BA1D61F-D756-4F1B-83D7-E6123BA70A09}" srcOrd="0" destOrd="0" presId="urn:microsoft.com/office/officeart/2005/8/layout/cycle5"/>
    <dgm:cxn modelId="{FAED7D58-AD49-4961-8BFB-6C6178066657}" type="presParOf" srcId="{550C69AE-83FD-469D-995B-6577355AFA52}" destId="{D0C30218-D338-4A42-BA91-F1A983684722}" srcOrd="0" destOrd="0" presId="urn:microsoft.com/office/officeart/2005/8/layout/cycle5"/>
    <dgm:cxn modelId="{BCA598F5-9F3D-4927-845F-2364389E1A27}" type="presParOf" srcId="{550C69AE-83FD-469D-995B-6577355AFA52}" destId="{E4480190-82AA-47FD-B2B1-510E639F74E4}" srcOrd="1" destOrd="0" presId="urn:microsoft.com/office/officeart/2005/8/layout/cycle5"/>
    <dgm:cxn modelId="{853AFD61-6D82-4CD7-933C-4BCC69839396}" type="presParOf" srcId="{550C69AE-83FD-469D-995B-6577355AFA52}" destId="{95C62BFA-D293-41EB-AB14-49E9533607B1}" srcOrd="2" destOrd="0" presId="urn:microsoft.com/office/officeart/2005/8/layout/cycle5"/>
    <dgm:cxn modelId="{6725E7F0-EBED-402A-BA15-085705578AE0}" type="presParOf" srcId="{550C69AE-83FD-469D-995B-6577355AFA52}" destId="{364F64A0-0833-418B-9EFD-7E1324CDCF9E}" srcOrd="3" destOrd="0" presId="urn:microsoft.com/office/officeart/2005/8/layout/cycle5"/>
    <dgm:cxn modelId="{1A5E685E-9412-436D-A332-7D0637096B45}" type="presParOf" srcId="{550C69AE-83FD-469D-995B-6577355AFA52}" destId="{74E529C8-035D-4E5B-B2C3-0C962BDC2AE6}" srcOrd="4" destOrd="0" presId="urn:microsoft.com/office/officeart/2005/8/layout/cycle5"/>
    <dgm:cxn modelId="{3814940E-27AD-42CA-9A0C-3A19BC944C61}" type="presParOf" srcId="{550C69AE-83FD-469D-995B-6577355AFA52}" destId="{0BA1D61F-D756-4F1B-83D7-E6123BA70A09}" srcOrd="5" destOrd="0" presId="urn:microsoft.com/office/officeart/2005/8/layout/cycle5"/>
    <dgm:cxn modelId="{FD410F96-7A06-4072-B19B-B86A49AF1035}" type="presParOf" srcId="{550C69AE-83FD-469D-995B-6577355AFA52}" destId="{DE8A3B06-2F84-434C-BD73-87C7C13022FD}" srcOrd="6" destOrd="0" presId="urn:microsoft.com/office/officeart/2005/8/layout/cycle5"/>
    <dgm:cxn modelId="{D0E78679-0023-493B-AAF5-C2F2718BE951}" type="presParOf" srcId="{550C69AE-83FD-469D-995B-6577355AFA52}" destId="{5A4C21E4-7C81-431E-B4D6-36DCD2F028CE}" srcOrd="7" destOrd="0" presId="urn:microsoft.com/office/officeart/2005/8/layout/cycle5"/>
    <dgm:cxn modelId="{9411428B-05DB-4C32-B565-884051B71D1B}" type="presParOf" srcId="{550C69AE-83FD-469D-995B-6577355AFA52}" destId="{2165C040-39A2-4634-82EA-29A9581625A4}" srcOrd="8" destOrd="0" presId="urn:microsoft.com/office/officeart/2005/8/layout/cycle5"/>
    <dgm:cxn modelId="{5E255E50-F22E-4480-ACB4-B319C087ECE5}" type="presParOf" srcId="{550C69AE-83FD-469D-995B-6577355AFA52}" destId="{9D67FC4D-B631-4404-990D-9899147257F2}" srcOrd="9" destOrd="0" presId="urn:microsoft.com/office/officeart/2005/8/layout/cycle5"/>
    <dgm:cxn modelId="{C14B87DB-034C-4BB9-AE4F-F54A6F0344A1}" type="presParOf" srcId="{550C69AE-83FD-469D-995B-6577355AFA52}" destId="{D6201F0E-43F5-4862-B95F-FB8DCF1AABB6}" srcOrd="10" destOrd="0" presId="urn:microsoft.com/office/officeart/2005/8/layout/cycle5"/>
    <dgm:cxn modelId="{1F95AFCC-9700-490F-B584-B83038DD8BC9}" type="presParOf" srcId="{550C69AE-83FD-469D-995B-6577355AFA52}" destId="{7068D3C2-E398-42D1-A3B6-C7AC10F35FD1}" srcOrd="11" destOrd="0" presId="urn:microsoft.com/office/officeart/2005/8/layout/cycle5"/>
    <dgm:cxn modelId="{A409E23A-7456-4B2C-8FE5-B5014504C66E}" type="presParOf" srcId="{550C69AE-83FD-469D-995B-6577355AFA52}" destId="{4240C97F-ED83-4F5E-8299-D008D5B0BA71}" srcOrd="12" destOrd="0" presId="urn:microsoft.com/office/officeart/2005/8/layout/cycle5"/>
    <dgm:cxn modelId="{29312E81-0685-489E-B174-CA1AEFE63FD8}" type="presParOf" srcId="{550C69AE-83FD-469D-995B-6577355AFA52}" destId="{FEA8E039-DB0D-44B3-82E3-632C7C7E25A7}" srcOrd="13" destOrd="0" presId="urn:microsoft.com/office/officeart/2005/8/layout/cycle5"/>
    <dgm:cxn modelId="{126BC01F-E7AB-4675-8DB2-221613F72B26}" type="presParOf" srcId="{550C69AE-83FD-469D-995B-6577355AFA52}" destId="{36C81442-AC73-40E9-ADF9-75A167BCC3C3}" srcOrd="14" destOrd="0" presId="urn:microsoft.com/office/officeart/2005/8/layout/cycle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0C30218-D338-4A42-BA91-F1A983684722}">
      <dsp:nvSpPr>
        <dsp:cNvPr id="0" name=""/>
        <dsp:cNvSpPr/>
      </dsp:nvSpPr>
      <dsp:spPr>
        <a:xfrm>
          <a:off x="2880530" y="-114709"/>
          <a:ext cx="2107862" cy="1368960"/>
        </a:xfrm>
        <a:prstGeom prst="roundRect">
          <a:avLst/>
        </a:prstGeom>
        <a:solidFill>
          <a:srgbClr val="074B79"/>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b="1" i="0" u="sng" kern="1200" dirty="0" smtClean="0"/>
            <a:t>Plan Assessment</a:t>
          </a:r>
        </a:p>
        <a:p>
          <a:pPr lvl="0" algn="ctr" defTabSz="533400">
            <a:lnSpc>
              <a:spcPct val="90000"/>
            </a:lnSpc>
            <a:spcBef>
              <a:spcPct val="0"/>
            </a:spcBef>
            <a:spcAft>
              <a:spcPct val="35000"/>
            </a:spcAft>
          </a:pPr>
          <a:r>
            <a:rPr lang="en-US" sz="1200" kern="1200" dirty="0" smtClean="0"/>
            <a:t>Review goals and objectives of plan and progress towards them.</a:t>
          </a:r>
        </a:p>
      </dsp:txBody>
      <dsp:txXfrm>
        <a:off x="2947357" y="-47882"/>
        <a:ext cx="1974208" cy="1235306"/>
      </dsp:txXfrm>
    </dsp:sp>
    <dsp:sp modelId="{95C62BFA-D293-41EB-AB14-49E9533607B1}">
      <dsp:nvSpPr>
        <dsp:cNvPr id="0" name=""/>
        <dsp:cNvSpPr/>
      </dsp:nvSpPr>
      <dsp:spPr>
        <a:xfrm>
          <a:off x="3155692" y="857904"/>
          <a:ext cx="4032226" cy="4032226"/>
        </a:xfrm>
        <a:custGeom>
          <a:avLst/>
          <a:gdLst/>
          <a:ahLst/>
          <a:cxnLst/>
          <a:rect l="0" t="0" r="0" b="0"/>
          <a:pathLst>
            <a:path>
              <a:moveTo>
                <a:pt x="2190800" y="7582"/>
              </a:moveTo>
              <a:arcTo wR="2016113" hR="2016113" stAng="16498240" swAng="1945171"/>
            </a:path>
          </a:pathLst>
        </a:custGeom>
        <a:noFill/>
        <a:ln w="38100" cap="flat" cmpd="sng" algn="ctr">
          <a:solidFill>
            <a:srgbClr val="074B79"/>
          </a:solidFill>
          <a:prstDash val="solid"/>
          <a:tailEnd type="arrow"/>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sp>
    <dsp:sp modelId="{364F64A0-0833-418B-9EFD-7E1324CDCF9E}">
      <dsp:nvSpPr>
        <dsp:cNvPr id="0" name=""/>
        <dsp:cNvSpPr/>
      </dsp:nvSpPr>
      <dsp:spPr>
        <a:xfrm>
          <a:off x="5808622" y="1514040"/>
          <a:ext cx="2051523" cy="1420797"/>
        </a:xfrm>
        <a:prstGeom prst="roundRect">
          <a:avLst/>
        </a:prstGeom>
        <a:solidFill>
          <a:srgbClr val="074B79"/>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b="1" u="sng" kern="1200" dirty="0" smtClean="0"/>
            <a:t>Plan Design Review</a:t>
          </a:r>
        </a:p>
        <a:p>
          <a:pPr lvl="0" algn="ctr" defTabSz="533400">
            <a:lnSpc>
              <a:spcPct val="90000"/>
            </a:lnSpc>
            <a:spcBef>
              <a:spcPct val="0"/>
            </a:spcBef>
            <a:spcAft>
              <a:spcPct val="35000"/>
            </a:spcAft>
          </a:pPr>
          <a:r>
            <a:rPr lang="en-US" sz="1200" b="0" u="none" kern="1200" dirty="0" smtClean="0"/>
            <a:t>Ensure that the design of your plan is driving the outcomes you desire</a:t>
          </a:r>
          <a:endParaRPr lang="en-US" sz="1200" b="0" u="none" kern="1200" dirty="0"/>
        </a:p>
      </dsp:txBody>
      <dsp:txXfrm>
        <a:off x="5877980" y="1583398"/>
        <a:ext cx="1912807" cy="1282081"/>
      </dsp:txXfrm>
    </dsp:sp>
    <dsp:sp modelId="{0BA1D61F-D756-4F1B-83D7-E6123BA70A09}">
      <dsp:nvSpPr>
        <dsp:cNvPr id="0" name=""/>
        <dsp:cNvSpPr/>
      </dsp:nvSpPr>
      <dsp:spPr>
        <a:xfrm>
          <a:off x="2962239" y="118254"/>
          <a:ext cx="4032226" cy="4032226"/>
        </a:xfrm>
        <a:custGeom>
          <a:avLst/>
          <a:gdLst/>
          <a:ahLst/>
          <a:cxnLst/>
          <a:rect l="0" t="0" r="0" b="0"/>
          <a:pathLst>
            <a:path>
              <a:moveTo>
                <a:pt x="3808485" y="2939213"/>
              </a:moveTo>
              <a:arcTo wR="2016113" hR="2016113" stAng="1634951" swAng="699634"/>
            </a:path>
          </a:pathLst>
        </a:custGeom>
        <a:noFill/>
        <a:ln w="38100" cap="flat" cmpd="sng" algn="ctr">
          <a:solidFill>
            <a:srgbClr val="074B79"/>
          </a:solidFill>
          <a:prstDash val="solid"/>
          <a:tailEnd type="arrow"/>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sp>
    <dsp:sp modelId="{DE8A3B06-2F84-434C-BD73-87C7C13022FD}">
      <dsp:nvSpPr>
        <dsp:cNvPr id="0" name=""/>
        <dsp:cNvSpPr/>
      </dsp:nvSpPr>
      <dsp:spPr>
        <a:xfrm>
          <a:off x="5025013" y="3503316"/>
          <a:ext cx="2107862" cy="1368960"/>
        </a:xfrm>
        <a:prstGeom prst="roundRect">
          <a:avLst/>
        </a:prstGeom>
        <a:solidFill>
          <a:srgbClr val="074B79"/>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b="1" u="sng" kern="1200" dirty="0" smtClean="0"/>
            <a:t>Fee and Service Benchmarking</a:t>
          </a:r>
        </a:p>
        <a:p>
          <a:pPr lvl="0" algn="ctr" defTabSz="533400">
            <a:lnSpc>
              <a:spcPct val="90000"/>
            </a:lnSpc>
            <a:spcBef>
              <a:spcPct val="0"/>
            </a:spcBef>
            <a:spcAft>
              <a:spcPct val="35000"/>
            </a:spcAft>
          </a:pPr>
          <a:r>
            <a:rPr lang="en-US" sz="1200" kern="1200" dirty="0" smtClean="0"/>
            <a:t>Conduct inventory of plan service and fees and judge satisfaction.</a:t>
          </a:r>
          <a:endParaRPr lang="en-US" sz="1200" kern="1200" dirty="0"/>
        </a:p>
      </dsp:txBody>
      <dsp:txXfrm>
        <a:off x="5091840" y="3570143"/>
        <a:ext cx="1974208" cy="1235306"/>
      </dsp:txXfrm>
    </dsp:sp>
    <dsp:sp modelId="{2165C040-39A2-4634-82EA-29A9581625A4}">
      <dsp:nvSpPr>
        <dsp:cNvPr id="0" name=""/>
        <dsp:cNvSpPr/>
      </dsp:nvSpPr>
      <dsp:spPr>
        <a:xfrm>
          <a:off x="2260263" y="1123076"/>
          <a:ext cx="4032226" cy="4032226"/>
        </a:xfrm>
        <a:custGeom>
          <a:avLst/>
          <a:gdLst/>
          <a:ahLst/>
          <a:cxnLst/>
          <a:rect l="0" t="0" r="0" b="0"/>
          <a:pathLst>
            <a:path>
              <a:moveTo>
                <a:pt x="2668413" y="3923786"/>
              </a:moveTo>
              <a:arcTo wR="2016113" hR="2016113" stAng="4267359" swAng="2313927"/>
            </a:path>
          </a:pathLst>
        </a:custGeom>
        <a:noFill/>
        <a:ln w="38100" cap="flat" cmpd="sng" algn="ctr">
          <a:solidFill>
            <a:srgbClr val="074B79"/>
          </a:solidFill>
          <a:prstDash val="solid"/>
          <a:tailEnd type="arrow"/>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sp>
    <dsp:sp modelId="{9D67FC4D-B631-4404-990D-9899147257F2}">
      <dsp:nvSpPr>
        <dsp:cNvPr id="0" name=""/>
        <dsp:cNvSpPr/>
      </dsp:nvSpPr>
      <dsp:spPr>
        <a:xfrm>
          <a:off x="1113988" y="3503316"/>
          <a:ext cx="2107862" cy="1368960"/>
        </a:xfrm>
        <a:prstGeom prst="roundRect">
          <a:avLst/>
        </a:prstGeom>
        <a:solidFill>
          <a:srgbClr val="074B79"/>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b="1" u="sng" kern="1200" dirty="0" smtClean="0"/>
            <a:t>Evaluate Current Technology and Service</a:t>
          </a:r>
        </a:p>
        <a:p>
          <a:pPr lvl="0" algn="ctr" defTabSz="533400">
            <a:lnSpc>
              <a:spcPct val="90000"/>
            </a:lnSpc>
            <a:spcBef>
              <a:spcPct val="0"/>
            </a:spcBef>
            <a:spcAft>
              <a:spcPct val="35000"/>
            </a:spcAft>
          </a:pPr>
          <a:r>
            <a:rPr lang="en-US" sz="1200" kern="1200" dirty="0" smtClean="0"/>
            <a:t>Take inventory of current technology and service options and present solutions</a:t>
          </a:r>
          <a:endParaRPr lang="en-US" sz="1200" kern="1200" dirty="0"/>
        </a:p>
      </dsp:txBody>
      <dsp:txXfrm>
        <a:off x="1180815" y="3570143"/>
        <a:ext cx="1974208" cy="1235306"/>
      </dsp:txXfrm>
    </dsp:sp>
    <dsp:sp modelId="{7068D3C2-E398-42D1-A3B6-C7AC10F35FD1}">
      <dsp:nvSpPr>
        <dsp:cNvPr id="0" name=""/>
        <dsp:cNvSpPr/>
      </dsp:nvSpPr>
      <dsp:spPr>
        <a:xfrm>
          <a:off x="719178" y="-258197"/>
          <a:ext cx="4032226" cy="4032226"/>
        </a:xfrm>
        <a:custGeom>
          <a:avLst/>
          <a:gdLst/>
          <a:ahLst/>
          <a:cxnLst/>
          <a:rect l="0" t="0" r="0" b="0"/>
          <a:pathLst>
            <a:path>
              <a:moveTo>
                <a:pt x="848546" y="3659737"/>
              </a:moveTo>
              <a:arcTo wR="2016113" hR="2016113" stAng="7523310" swAng="978742"/>
            </a:path>
          </a:pathLst>
        </a:custGeom>
        <a:noFill/>
        <a:ln w="38100" cap="flat" cmpd="sng" algn="ctr">
          <a:solidFill>
            <a:srgbClr val="074B79"/>
          </a:solidFill>
          <a:prstDash val="solid"/>
          <a:tailEnd type="arrow"/>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sp>
    <dsp:sp modelId="{4240C97F-ED83-4F5E-8299-D008D5B0BA71}">
      <dsp:nvSpPr>
        <dsp:cNvPr id="0" name=""/>
        <dsp:cNvSpPr/>
      </dsp:nvSpPr>
      <dsp:spPr>
        <a:xfrm>
          <a:off x="0" y="1485383"/>
          <a:ext cx="2107862" cy="1368960"/>
        </a:xfrm>
        <a:prstGeom prst="roundRect">
          <a:avLst/>
        </a:prstGeom>
        <a:solidFill>
          <a:srgbClr val="074B79"/>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b="1" u="sng" kern="1200" dirty="0" smtClean="0"/>
            <a:t>Full Disclosure Assistance</a:t>
          </a:r>
        </a:p>
        <a:p>
          <a:pPr lvl="0" algn="ctr" defTabSz="533400">
            <a:lnSpc>
              <a:spcPct val="90000"/>
            </a:lnSpc>
            <a:spcBef>
              <a:spcPct val="0"/>
            </a:spcBef>
            <a:spcAft>
              <a:spcPct val="35000"/>
            </a:spcAft>
          </a:pPr>
          <a:r>
            <a:rPr lang="en-US" sz="1200" kern="1200" dirty="0" smtClean="0"/>
            <a:t>Assist committee and HR with review of all disclosures and filings </a:t>
          </a:r>
        </a:p>
      </dsp:txBody>
      <dsp:txXfrm>
        <a:off x="66827" y="1552210"/>
        <a:ext cx="1974208" cy="1235306"/>
      </dsp:txXfrm>
    </dsp:sp>
    <dsp:sp modelId="{36C81442-AC73-40E9-ADF9-75A167BCC3C3}">
      <dsp:nvSpPr>
        <dsp:cNvPr id="0" name=""/>
        <dsp:cNvSpPr/>
      </dsp:nvSpPr>
      <dsp:spPr>
        <a:xfrm>
          <a:off x="667258" y="868734"/>
          <a:ext cx="4032226" cy="4032226"/>
        </a:xfrm>
        <a:custGeom>
          <a:avLst/>
          <a:gdLst/>
          <a:ahLst/>
          <a:cxnLst/>
          <a:rect l="0" t="0" r="0" b="0"/>
          <a:pathLst>
            <a:path>
              <a:moveTo>
                <a:pt x="829451" y="386221"/>
              </a:moveTo>
              <a:arcTo wR="2016113" hR="2016113" stAng="14036585" swAng="1901074"/>
            </a:path>
          </a:pathLst>
        </a:custGeom>
        <a:noFill/>
        <a:ln w="38100" cap="flat" cmpd="sng" algn="ctr">
          <a:solidFill>
            <a:srgbClr val="074B79"/>
          </a:solidFill>
          <a:prstDash val="solid"/>
          <a:tailEnd type="arrow"/>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7.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554" name="Rectangle 2"/>
          <p:cNvSpPr>
            <a:spLocks noGrp="1" noChangeArrowheads="1"/>
          </p:cNvSpPr>
          <p:nvPr>
            <p:ph type="hdr" sz="quarter"/>
          </p:nvPr>
        </p:nvSpPr>
        <p:spPr bwMode="auto">
          <a:xfrm>
            <a:off x="0" y="0"/>
            <a:ext cx="3038475" cy="463550"/>
          </a:xfrm>
          <a:prstGeom prst="rect">
            <a:avLst/>
          </a:prstGeom>
          <a:noFill/>
          <a:ln w="9525">
            <a:noFill/>
            <a:miter lim="800000"/>
            <a:headEnd/>
            <a:tailEnd/>
          </a:ln>
          <a:effectLst/>
        </p:spPr>
        <p:txBody>
          <a:bodyPr vert="horz" wrap="square" lIns="91585" tIns="45793" rIns="91585" bIns="45793" numCol="1" anchor="t" anchorCtr="0" compatLnSpc="1">
            <a:prstTxWarp prst="textNoShape">
              <a:avLst/>
            </a:prstTxWarp>
          </a:bodyPr>
          <a:lstStyle>
            <a:lvl1pPr defTabSz="915892" eaLnBrk="1" hangingPunct="1">
              <a:defRPr sz="1200">
                <a:latin typeface="Arial" charset="0"/>
                <a:cs typeface="Arial" charset="0"/>
              </a:defRPr>
            </a:lvl1pPr>
          </a:lstStyle>
          <a:p>
            <a:pPr>
              <a:defRPr/>
            </a:pPr>
            <a:endParaRPr lang="en-US"/>
          </a:p>
        </p:txBody>
      </p:sp>
      <p:sp>
        <p:nvSpPr>
          <p:cNvPr id="23555" name="Rectangle 3"/>
          <p:cNvSpPr>
            <a:spLocks noGrp="1" noChangeArrowheads="1"/>
          </p:cNvSpPr>
          <p:nvPr>
            <p:ph type="dt" sz="quarter" idx="1"/>
          </p:nvPr>
        </p:nvSpPr>
        <p:spPr bwMode="auto">
          <a:xfrm>
            <a:off x="3970338" y="0"/>
            <a:ext cx="3038475" cy="463550"/>
          </a:xfrm>
          <a:prstGeom prst="rect">
            <a:avLst/>
          </a:prstGeom>
          <a:noFill/>
          <a:ln w="9525">
            <a:noFill/>
            <a:miter lim="800000"/>
            <a:headEnd/>
            <a:tailEnd/>
          </a:ln>
          <a:effectLst/>
        </p:spPr>
        <p:txBody>
          <a:bodyPr vert="horz" wrap="square" lIns="91585" tIns="45793" rIns="91585" bIns="45793" numCol="1" anchor="t" anchorCtr="0" compatLnSpc="1">
            <a:prstTxWarp prst="textNoShape">
              <a:avLst/>
            </a:prstTxWarp>
          </a:bodyPr>
          <a:lstStyle>
            <a:lvl1pPr algn="r" defTabSz="915892" eaLnBrk="1" hangingPunct="1">
              <a:defRPr sz="1200">
                <a:latin typeface="Arial" charset="0"/>
                <a:cs typeface="Arial" charset="0"/>
              </a:defRPr>
            </a:lvl1pPr>
          </a:lstStyle>
          <a:p>
            <a:pPr>
              <a:defRPr/>
            </a:pPr>
            <a:endParaRPr lang="en-US"/>
          </a:p>
        </p:txBody>
      </p:sp>
      <p:sp>
        <p:nvSpPr>
          <p:cNvPr id="23556" name="Rectangle 4"/>
          <p:cNvSpPr>
            <a:spLocks noGrp="1" noChangeArrowheads="1"/>
          </p:cNvSpPr>
          <p:nvPr>
            <p:ph type="ftr" sz="quarter" idx="2"/>
          </p:nvPr>
        </p:nvSpPr>
        <p:spPr bwMode="auto">
          <a:xfrm>
            <a:off x="0" y="8831263"/>
            <a:ext cx="3038475" cy="463550"/>
          </a:xfrm>
          <a:prstGeom prst="rect">
            <a:avLst/>
          </a:prstGeom>
          <a:noFill/>
          <a:ln w="9525">
            <a:noFill/>
            <a:miter lim="800000"/>
            <a:headEnd/>
            <a:tailEnd/>
          </a:ln>
          <a:effectLst/>
        </p:spPr>
        <p:txBody>
          <a:bodyPr vert="horz" wrap="square" lIns="91585" tIns="45793" rIns="91585" bIns="45793" numCol="1" anchor="b" anchorCtr="0" compatLnSpc="1">
            <a:prstTxWarp prst="textNoShape">
              <a:avLst/>
            </a:prstTxWarp>
          </a:bodyPr>
          <a:lstStyle>
            <a:lvl1pPr defTabSz="915892" eaLnBrk="1" hangingPunct="1">
              <a:defRPr sz="1200">
                <a:latin typeface="Arial" charset="0"/>
                <a:cs typeface="Arial" charset="0"/>
              </a:defRPr>
            </a:lvl1pPr>
          </a:lstStyle>
          <a:p>
            <a:pPr>
              <a:defRPr/>
            </a:pPr>
            <a:endParaRPr lang="en-US"/>
          </a:p>
        </p:txBody>
      </p:sp>
      <p:sp>
        <p:nvSpPr>
          <p:cNvPr id="23557" name="Rectangle 5"/>
          <p:cNvSpPr>
            <a:spLocks noGrp="1" noChangeArrowheads="1"/>
          </p:cNvSpPr>
          <p:nvPr>
            <p:ph type="sldNum" sz="quarter" idx="3"/>
          </p:nvPr>
        </p:nvSpPr>
        <p:spPr bwMode="auto">
          <a:xfrm>
            <a:off x="3970338" y="8831263"/>
            <a:ext cx="3038475" cy="463550"/>
          </a:xfrm>
          <a:prstGeom prst="rect">
            <a:avLst/>
          </a:prstGeom>
          <a:noFill/>
          <a:ln w="9525">
            <a:noFill/>
            <a:miter lim="800000"/>
            <a:headEnd/>
            <a:tailEnd/>
          </a:ln>
          <a:effectLst/>
        </p:spPr>
        <p:txBody>
          <a:bodyPr vert="horz" wrap="square" lIns="91585" tIns="45793" rIns="91585" bIns="45793" numCol="1" anchor="b" anchorCtr="0" compatLnSpc="1">
            <a:prstTxWarp prst="textNoShape">
              <a:avLst/>
            </a:prstTxWarp>
          </a:bodyPr>
          <a:lstStyle>
            <a:lvl1pPr algn="r" eaLnBrk="1" hangingPunct="1">
              <a:defRPr sz="1200"/>
            </a:lvl1pPr>
          </a:lstStyle>
          <a:p>
            <a:pPr>
              <a:defRPr/>
            </a:pPr>
            <a:fld id="{180589C3-604D-4BC8-B5B3-97BB5DE1EFBA}" type="slidenum">
              <a:rPr lang="en-US" altLang="en-US"/>
              <a:pPr>
                <a:defRPr/>
              </a:pPr>
              <a:t>‹#›</a:t>
            </a:fld>
            <a:endParaRPr lang="en-US" altLang="en-US"/>
          </a:p>
        </p:txBody>
      </p:sp>
    </p:spTree>
    <p:extLst>
      <p:ext uri="{BB962C8B-B14F-4D97-AF65-F5344CB8AC3E}">
        <p14:creationId xmlns:p14="http://schemas.microsoft.com/office/powerpoint/2010/main" val="335803234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eaLnBrk="1" hangingPunct="1">
              <a:defRPr sz="1200"/>
            </a:lvl1pPr>
          </a:lstStyle>
          <a:p>
            <a:pPr>
              <a:defRPr/>
            </a:pPr>
            <a:endParaRPr lang="en-US"/>
          </a:p>
        </p:txBody>
      </p:sp>
      <p:sp>
        <p:nvSpPr>
          <p:cNvPr id="3" name="Date Placeholder 2"/>
          <p:cNvSpPr>
            <a:spLocks noGrp="1"/>
          </p:cNvSpPr>
          <p:nvPr>
            <p:ph type="dt" idx="1"/>
          </p:nvPr>
        </p:nvSpPr>
        <p:spPr>
          <a:xfrm>
            <a:off x="3970338" y="0"/>
            <a:ext cx="3038475" cy="466725"/>
          </a:xfrm>
          <a:prstGeom prst="rect">
            <a:avLst/>
          </a:prstGeom>
        </p:spPr>
        <p:txBody>
          <a:bodyPr vert="horz" lIns="91440" tIns="45720" rIns="91440" bIns="45720" rtlCol="0"/>
          <a:lstStyle>
            <a:lvl1pPr algn="r" eaLnBrk="1" hangingPunct="1">
              <a:defRPr sz="1200"/>
            </a:lvl1pPr>
          </a:lstStyle>
          <a:p>
            <a:pPr>
              <a:defRPr/>
            </a:pPr>
            <a:fld id="{49610808-FEA5-461B-973A-E14047643BC3}" type="datetimeFigureOut">
              <a:rPr lang="en-US"/>
              <a:pPr>
                <a:defRPr/>
              </a:pPr>
              <a:t>10/14/2015</a:t>
            </a:fld>
            <a:endParaRPr lang="en-US"/>
          </a:p>
        </p:txBody>
      </p:sp>
      <p:sp>
        <p:nvSpPr>
          <p:cNvPr id="4" name="Slide Image Placeholder 3"/>
          <p:cNvSpPr>
            <a:spLocks noGrp="1" noRot="1" noChangeAspect="1"/>
          </p:cNvSpPr>
          <p:nvPr>
            <p:ph type="sldImg" idx="2"/>
          </p:nvPr>
        </p:nvSpPr>
        <p:spPr>
          <a:xfrm>
            <a:off x="1414463" y="1162050"/>
            <a:ext cx="4181475" cy="31369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701675" y="4473575"/>
            <a:ext cx="5607050" cy="3660775"/>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829675"/>
            <a:ext cx="3038475" cy="466725"/>
          </a:xfrm>
          <a:prstGeom prst="rect">
            <a:avLst/>
          </a:prstGeom>
        </p:spPr>
        <p:txBody>
          <a:bodyPr vert="horz" lIns="91440" tIns="45720" rIns="91440" bIns="45720" rtlCol="0" anchor="b"/>
          <a:lstStyle>
            <a:lvl1pPr algn="l" eaLnBrk="1" hangingPunct="1">
              <a:defRPr sz="1200"/>
            </a:lvl1pPr>
          </a:lstStyle>
          <a:p>
            <a:pPr>
              <a:defRPr/>
            </a:pPr>
            <a:endParaRPr lang="en-US"/>
          </a:p>
        </p:txBody>
      </p:sp>
      <p:sp>
        <p:nvSpPr>
          <p:cNvPr id="7" name="Slide Number Placeholder 6"/>
          <p:cNvSpPr>
            <a:spLocks noGrp="1"/>
          </p:cNvSpPr>
          <p:nvPr>
            <p:ph type="sldNum" sz="quarter" idx="5"/>
          </p:nvPr>
        </p:nvSpPr>
        <p:spPr>
          <a:xfrm>
            <a:off x="3970338" y="8829675"/>
            <a:ext cx="3038475" cy="466725"/>
          </a:xfrm>
          <a:prstGeom prst="rect">
            <a:avLst/>
          </a:prstGeom>
        </p:spPr>
        <p:txBody>
          <a:bodyPr vert="horz" lIns="91440" tIns="45720" rIns="91440" bIns="45720" rtlCol="0" anchor="b"/>
          <a:lstStyle>
            <a:lvl1pPr algn="r" eaLnBrk="1" hangingPunct="1">
              <a:defRPr sz="1200"/>
            </a:lvl1pPr>
          </a:lstStyle>
          <a:p>
            <a:pPr>
              <a:defRPr/>
            </a:pPr>
            <a:fld id="{55E67193-0A5F-41F8-B440-761AF2C18C7D}" type="slidenum">
              <a:rPr lang="en-US"/>
              <a:pPr>
                <a:defRPr/>
              </a:pPr>
              <a:t>‹#›</a:t>
            </a:fld>
            <a:endParaRPr lang="en-US"/>
          </a:p>
        </p:txBody>
      </p:sp>
    </p:spTree>
    <p:extLst>
      <p:ext uri="{BB962C8B-B14F-4D97-AF65-F5344CB8AC3E}">
        <p14:creationId xmlns:p14="http://schemas.microsoft.com/office/powerpoint/2010/main" val="412067088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defRPr sz="2400" i="1">
                <a:solidFill>
                  <a:schemeClr val="tx1"/>
                </a:solidFill>
                <a:latin typeface="Times New Roman" panose="02020603050405020304" pitchFamily="18" charset="0"/>
              </a:defRPr>
            </a:lvl1pPr>
            <a:lvl2pPr marL="742950" indent="-285750" defTabSz="931863">
              <a:defRPr sz="2400" i="1">
                <a:solidFill>
                  <a:schemeClr val="tx1"/>
                </a:solidFill>
                <a:latin typeface="Times New Roman" panose="02020603050405020304" pitchFamily="18" charset="0"/>
              </a:defRPr>
            </a:lvl2pPr>
            <a:lvl3pPr marL="1143000" indent="-228600" defTabSz="931863">
              <a:defRPr sz="2400" i="1">
                <a:solidFill>
                  <a:schemeClr val="tx1"/>
                </a:solidFill>
                <a:latin typeface="Times New Roman" panose="02020603050405020304" pitchFamily="18" charset="0"/>
              </a:defRPr>
            </a:lvl3pPr>
            <a:lvl4pPr marL="1600200" indent="-228600" defTabSz="931863">
              <a:defRPr sz="2400" i="1">
                <a:solidFill>
                  <a:schemeClr val="tx1"/>
                </a:solidFill>
                <a:latin typeface="Times New Roman" panose="02020603050405020304" pitchFamily="18" charset="0"/>
              </a:defRPr>
            </a:lvl4pPr>
            <a:lvl5pPr marL="2057400" indent="-228600" defTabSz="931863">
              <a:defRPr sz="2400" i="1">
                <a:solidFill>
                  <a:schemeClr val="tx1"/>
                </a:solidFill>
                <a:latin typeface="Times New Roman" panose="02020603050405020304" pitchFamily="18" charset="0"/>
              </a:defRPr>
            </a:lvl5pPr>
            <a:lvl6pPr marL="2514600" indent="-228600" defTabSz="931863" eaLnBrk="0" fontAlgn="base" hangingPunct="0">
              <a:spcBef>
                <a:spcPct val="0"/>
              </a:spcBef>
              <a:spcAft>
                <a:spcPct val="0"/>
              </a:spcAft>
              <a:defRPr sz="2400" i="1">
                <a:solidFill>
                  <a:schemeClr val="tx1"/>
                </a:solidFill>
                <a:latin typeface="Times New Roman" panose="02020603050405020304" pitchFamily="18" charset="0"/>
              </a:defRPr>
            </a:lvl6pPr>
            <a:lvl7pPr marL="2971800" indent="-228600" defTabSz="931863" eaLnBrk="0" fontAlgn="base" hangingPunct="0">
              <a:spcBef>
                <a:spcPct val="0"/>
              </a:spcBef>
              <a:spcAft>
                <a:spcPct val="0"/>
              </a:spcAft>
              <a:defRPr sz="2400" i="1">
                <a:solidFill>
                  <a:schemeClr val="tx1"/>
                </a:solidFill>
                <a:latin typeface="Times New Roman" panose="02020603050405020304" pitchFamily="18" charset="0"/>
              </a:defRPr>
            </a:lvl7pPr>
            <a:lvl8pPr marL="3429000" indent="-228600" defTabSz="931863" eaLnBrk="0" fontAlgn="base" hangingPunct="0">
              <a:spcBef>
                <a:spcPct val="0"/>
              </a:spcBef>
              <a:spcAft>
                <a:spcPct val="0"/>
              </a:spcAft>
              <a:defRPr sz="2400" i="1">
                <a:solidFill>
                  <a:schemeClr val="tx1"/>
                </a:solidFill>
                <a:latin typeface="Times New Roman" panose="02020603050405020304" pitchFamily="18" charset="0"/>
              </a:defRPr>
            </a:lvl8pPr>
            <a:lvl9pPr marL="3886200" indent="-228600" defTabSz="931863" eaLnBrk="0" fontAlgn="base" hangingPunct="0">
              <a:spcBef>
                <a:spcPct val="0"/>
              </a:spcBef>
              <a:spcAft>
                <a:spcPct val="0"/>
              </a:spcAft>
              <a:defRPr sz="2400" i="1">
                <a:solidFill>
                  <a:schemeClr val="tx1"/>
                </a:solidFill>
                <a:latin typeface="Times New Roman" panose="02020603050405020304" pitchFamily="18" charset="0"/>
              </a:defRPr>
            </a:lvl9pPr>
          </a:lstStyle>
          <a:p>
            <a:fld id="{43A6A96B-9D1E-4AC9-AD21-C749D5072177}" type="slidenum">
              <a:rPr lang="en-US" altLang="en-US" sz="1200" i="0"/>
              <a:pPr/>
              <a:t>7</a:t>
            </a:fld>
            <a:endParaRPr lang="en-US" altLang="en-US" sz="1200" i="0"/>
          </a:p>
        </p:txBody>
      </p:sp>
      <p:sp>
        <p:nvSpPr>
          <p:cNvPr id="9219" name="Rectangle 2"/>
          <p:cNvSpPr>
            <a:spLocks noGrp="1" noRot="1" noChangeAspect="1" noChangeArrowheads="1" noTextEdit="1"/>
          </p:cNvSpPr>
          <p:nvPr>
            <p:ph type="sldImg"/>
          </p:nvPr>
        </p:nvSpPr>
        <p:spPr>
          <a:xfrm>
            <a:off x="1182688" y="696913"/>
            <a:ext cx="4648200" cy="3486150"/>
          </a:xfrm>
          <a:ln w="12700" cap="flat">
            <a:solidFill>
              <a:schemeClr val="tx1"/>
            </a:solidFill>
          </a:ln>
        </p:spPr>
      </p:sp>
    </p:spTree>
    <p:extLst>
      <p:ext uri="{BB962C8B-B14F-4D97-AF65-F5344CB8AC3E}">
        <p14:creationId xmlns:p14="http://schemas.microsoft.com/office/powerpoint/2010/main" val="41901150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A2F4A33-DC1C-449F-AF89-734D492BAB02}" type="slidenum">
              <a:rPr lang="en-US" altLang="en-US"/>
              <a:pPr>
                <a:defRPr/>
              </a:pPr>
              <a:t>‹#›</a:t>
            </a:fld>
            <a:endParaRPr lang="en-US" altLang="en-US"/>
          </a:p>
        </p:txBody>
      </p:sp>
    </p:spTree>
    <p:extLst>
      <p:ext uri="{BB962C8B-B14F-4D97-AF65-F5344CB8AC3E}">
        <p14:creationId xmlns:p14="http://schemas.microsoft.com/office/powerpoint/2010/main" val="33571251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92181B5F-C4A0-4507-9696-0C25E17686D4}" type="slidenum">
              <a:rPr lang="en-US" altLang="en-US"/>
              <a:pPr>
                <a:defRPr/>
              </a:pPr>
              <a:t>‹#›</a:t>
            </a:fld>
            <a:endParaRPr lang="en-US" altLang="en-US"/>
          </a:p>
        </p:txBody>
      </p:sp>
    </p:spTree>
    <p:extLst>
      <p:ext uri="{BB962C8B-B14F-4D97-AF65-F5344CB8AC3E}">
        <p14:creationId xmlns:p14="http://schemas.microsoft.com/office/powerpoint/2010/main" val="11309902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8D7BE252-B017-4FDA-B596-89C9B61ED9AD}" type="slidenum">
              <a:rPr lang="en-US" altLang="en-US"/>
              <a:pPr>
                <a:defRPr/>
              </a:pPr>
              <a:t>‹#›</a:t>
            </a:fld>
            <a:endParaRPr lang="en-US" altLang="en-US"/>
          </a:p>
        </p:txBody>
      </p:sp>
    </p:spTree>
    <p:extLst>
      <p:ext uri="{BB962C8B-B14F-4D97-AF65-F5344CB8AC3E}">
        <p14:creationId xmlns:p14="http://schemas.microsoft.com/office/powerpoint/2010/main" val="18226310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E86D2A0A-1CD1-4BF9-AB13-841840EE872D}" type="slidenum">
              <a:rPr lang="en-US" altLang="en-US"/>
              <a:pPr>
                <a:defRPr/>
              </a:pPr>
              <a:t>‹#›</a:t>
            </a:fld>
            <a:endParaRPr lang="en-US" altLang="en-US"/>
          </a:p>
        </p:txBody>
      </p:sp>
    </p:spTree>
    <p:extLst>
      <p:ext uri="{BB962C8B-B14F-4D97-AF65-F5344CB8AC3E}">
        <p14:creationId xmlns:p14="http://schemas.microsoft.com/office/powerpoint/2010/main" val="35460408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54A790E2-637D-4B6C-A12F-CC1DC4D29337}" type="slidenum">
              <a:rPr lang="en-US" altLang="en-US"/>
              <a:pPr>
                <a:defRPr/>
              </a:pPr>
              <a:t>‹#›</a:t>
            </a:fld>
            <a:endParaRPr lang="en-US" altLang="en-US"/>
          </a:p>
        </p:txBody>
      </p:sp>
    </p:spTree>
    <p:extLst>
      <p:ext uri="{BB962C8B-B14F-4D97-AF65-F5344CB8AC3E}">
        <p14:creationId xmlns:p14="http://schemas.microsoft.com/office/powerpoint/2010/main" val="12075205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57200" y="144145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878EE00-40F1-46D1-AC17-29A1585E6495}" type="slidenum">
              <a:rPr lang="en-US" altLang="en-US"/>
              <a:pPr>
                <a:defRPr/>
              </a:pPr>
              <a:t>‹#›</a:t>
            </a:fld>
            <a:endParaRPr lang="en-US" altLang="en-US"/>
          </a:p>
        </p:txBody>
      </p:sp>
    </p:spTree>
    <p:extLst>
      <p:ext uri="{BB962C8B-B14F-4D97-AF65-F5344CB8AC3E}">
        <p14:creationId xmlns:p14="http://schemas.microsoft.com/office/powerpoint/2010/main" val="21297825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68263"/>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latin typeface="Arial" charset="0"/>
                <a:cs typeface="Arial" charset="0"/>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latin typeface="Arial" charset="0"/>
                <a:cs typeface="Arial" charset="0"/>
              </a:defRPr>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lvl1pPr>
          </a:lstStyle>
          <a:p>
            <a:pPr>
              <a:defRPr/>
            </a:pPr>
            <a:fld id="{963CBB69-40F2-4E73-A5A7-7916327C2565}" type="slidenum">
              <a:rPr lang="en-US" altLang="en-US"/>
              <a:pPr>
                <a:defRPr/>
              </a:pPr>
              <a:t>‹#›</a:t>
            </a:fld>
            <a:endParaRPr lang="en-US" altLang="en-US"/>
          </a:p>
        </p:txBody>
      </p:sp>
      <p:sp>
        <p:nvSpPr>
          <p:cNvPr id="2" name="Line 8"/>
          <p:cNvSpPr>
            <a:spLocks noChangeShapeType="1"/>
          </p:cNvSpPr>
          <p:nvPr/>
        </p:nvSpPr>
        <p:spPr bwMode="auto">
          <a:xfrm>
            <a:off x="361950" y="1008063"/>
            <a:ext cx="8466138" cy="0"/>
          </a:xfrm>
          <a:prstGeom prst="line">
            <a:avLst/>
          </a:prstGeom>
          <a:noFill/>
          <a:ln w="57150">
            <a:solidFill>
              <a:schemeClr val="accent2"/>
            </a:solidFill>
            <a:round/>
            <a:headEnd/>
            <a:tailEnd/>
          </a:ln>
          <a:extLst>
            <a:ext uri="{909E8E84-426E-40DD-AFC4-6F175D3DCCD1}">
              <a14:hiddenFill xmlns:a14="http://schemas.microsoft.com/office/drawing/2010/main">
                <a:noFill/>
              </a14:hiddenFill>
            </a:ext>
          </a:extLst>
        </p:spPr>
        <p:txBody>
          <a:bodyPr/>
          <a:lstStyle/>
          <a:p>
            <a:endParaRPr lang="en-US"/>
          </a:p>
        </p:txBody>
      </p:sp>
      <p:pic>
        <p:nvPicPr>
          <p:cNvPr id="1031" name="Picture 13" descr="59157_logo_final"/>
          <p:cNvPicPr>
            <a:picLocks noChangeAspect="1" noChangeArrowheads="1"/>
          </p:cNvPicPr>
          <p:nvPr userDrawn="1"/>
        </p:nvPicPr>
        <p:blipFill>
          <a:blip r:embed="rId8">
            <a:extLst>
              <a:ext uri="{28A0092B-C50C-407E-A947-70E740481C1C}">
                <a14:useLocalDpi xmlns:a14="http://schemas.microsoft.com/office/drawing/2010/main" val="0"/>
              </a:ext>
            </a:extLst>
          </a:blip>
          <a:srcRect/>
          <a:stretch>
            <a:fillRect/>
          </a:stretch>
        </p:blipFill>
        <p:spPr bwMode="auto">
          <a:xfrm>
            <a:off x="8542564" y="6539593"/>
            <a:ext cx="601436" cy="318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4" r:id="rId4"/>
    <p:sldLayoutId id="2147483655" r:id="rId5"/>
    <p:sldLayoutId id="2147483660" r:id="rId6"/>
  </p:sldLayoutIdLst>
  <p:txStyles>
    <p:titleStyle>
      <a:lvl1pPr algn="ctr" rtl="0" eaLnBrk="0" fontAlgn="base" hangingPunct="0">
        <a:spcBef>
          <a:spcPct val="0"/>
        </a:spcBef>
        <a:spcAft>
          <a:spcPct val="0"/>
        </a:spcAft>
        <a:defRPr sz="44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Arial" charset="0"/>
          <a:cs typeface="Arial" charset="0"/>
        </a:defRPr>
      </a:lvl2pPr>
      <a:lvl3pPr algn="ctr" rtl="0" eaLnBrk="0" fontAlgn="base" hangingPunct="0">
        <a:spcBef>
          <a:spcPct val="0"/>
        </a:spcBef>
        <a:spcAft>
          <a:spcPct val="0"/>
        </a:spcAft>
        <a:defRPr sz="4400">
          <a:solidFill>
            <a:schemeClr val="tx1"/>
          </a:solidFill>
          <a:latin typeface="Arial" charset="0"/>
          <a:cs typeface="Arial" charset="0"/>
        </a:defRPr>
      </a:lvl3pPr>
      <a:lvl4pPr algn="ctr" rtl="0" eaLnBrk="0" fontAlgn="base" hangingPunct="0">
        <a:spcBef>
          <a:spcPct val="0"/>
        </a:spcBef>
        <a:spcAft>
          <a:spcPct val="0"/>
        </a:spcAft>
        <a:defRPr sz="4400">
          <a:solidFill>
            <a:schemeClr val="tx1"/>
          </a:solidFill>
          <a:latin typeface="Arial" charset="0"/>
          <a:cs typeface="Arial" charset="0"/>
        </a:defRPr>
      </a:lvl4pPr>
      <a:lvl5pPr algn="ctr" rtl="0" eaLnBrk="0" fontAlgn="base" hangingPunct="0">
        <a:spcBef>
          <a:spcPct val="0"/>
        </a:spcBef>
        <a:spcAft>
          <a:spcPct val="0"/>
        </a:spcAft>
        <a:defRPr sz="4400">
          <a:solidFill>
            <a:schemeClr val="tx1"/>
          </a:solidFill>
          <a:latin typeface="Arial" charset="0"/>
          <a:cs typeface="Arial" charset="0"/>
        </a:defRPr>
      </a:lvl5pPr>
      <a:lvl6pPr marL="457200" algn="ctr" rtl="0" fontAlgn="base">
        <a:spcBef>
          <a:spcPct val="0"/>
        </a:spcBef>
        <a:spcAft>
          <a:spcPct val="0"/>
        </a:spcAft>
        <a:defRPr sz="4400">
          <a:solidFill>
            <a:schemeClr val="tx1"/>
          </a:solidFill>
          <a:latin typeface="Arial" charset="0"/>
          <a:cs typeface="Arial" charset="0"/>
        </a:defRPr>
      </a:lvl6pPr>
      <a:lvl7pPr marL="914400" algn="ctr" rtl="0" fontAlgn="base">
        <a:spcBef>
          <a:spcPct val="0"/>
        </a:spcBef>
        <a:spcAft>
          <a:spcPct val="0"/>
        </a:spcAft>
        <a:defRPr sz="4400">
          <a:solidFill>
            <a:schemeClr val="tx1"/>
          </a:solidFill>
          <a:latin typeface="Arial" charset="0"/>
          <a:cs typeface="Arial" charset="0"/>
        </a:defRPr>
      </a:lvl7pPr>
      <a:lvl8pPr marL="1371600" algn="ctr" rtl="0" fontAlgn="base">
        <a:spcBef>
          <a:spcPct val="0"/>
        </a:spcBef>
        <a:spcAft>
          <a:spcPct val="0"/>
        </a:spcAft>
        <a:defRPr sz="4400">
          <a:solidFill>
            <a:schemeClr val="tx1"/>
          </a:solidFill>
          <a:latin typeface="Arial" charset="0"/>
          <a:cs typeface="Arial" charset="0"/>
        </a:defRPr>
      </a:lvl8pPr>
      <a:lvl9pPr marL="1828800" algn="ctr" rtl="0" fontAlgn="base">
        <a:spcBef>
          <a:spcPct val="0"/>
        </a:spcBef>
        <a:spcAft>
          <a:spcPct val="0"/>
        </a:spcAft>
        <a:defRPr sz="4400">
          <a:solidFill>
            <a:schemeClr val="tx1"/>
          </a:solidFill>
          <a:latin typeface="Arial" charset="0"/>
          <a:cs typeface="Arial" charset="0"/>
        </a:defRPr>
      </a:lvl9pPr>
    </p:titleStyle>
    <p:bodyStyle>
      <a:lvl1pPr marL="342900" indent="-342900" algn="l" rtl="0" eaLnBrk="0" fontAlgn="base" hangingPunct="0">
        <a:spcBef>
          <a:spcPct val="20000"/>
        </a:spcBef>
        <a:spcAft>
          <a:spcPct val="0"/>
        </a:spcAft>
        <a:buChar char="•"/>
        <a:defRPr sz="3200">
          <a:solidFill>
            <a:schemeClr val="tx2"/>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2"/>
          </a:solidFill>
          <a:latin typeface="+mn-lt"/>
          <a:cs typeface="+mn-cs"/>
        </a:defRPr>
      </a:lvl2pPr>
      <a:lvl3pPr marL="1143000" indent="-228600" algn="l" rtl="0" eaLnBrk="0" fontAlgn="base" hangingPunct="0">
        <a:spcBef>
          <a:spcPct val="20000"/>
        </a:spcBef>
        <a:spcAft>
          <a:spcPct val="0"/>
        </a:spcAft>
        <a:buChar char="•"/>
        <a:defRPr sz="2400">
          <a:solidFill>
            <a:schemeClr val="tx2"/>
          </a:solidFill>
          <a:latin typeface="+mn-lt"/>
          <a:cs typeface="+mn-cs"/>
        </a:defRPr>
      </a:lvl3pPr>
      <a:lvl4pPr marL="1600200" indent="-228600" algn="l" rtl="0" eaLnBrk="0" fontAlgn="base" hangingPunct="0">
        <a:spcBef>
          <a:spcPct val="20000"/>
        </a:spcBef>
        <a:spcAft>
          <a:spcPct val="0"/>
        </a:spcAft>
        <a:buChar char="–"/>
        <a:defRPr sz="2000">
          <a:solidFill>
            <a:schemeClr val="tx2"/>
          </a:solidFill>
          <a:latin typeface="+mn-lt"/>
          <a:cs typeface="+mn-cs"/>
        </a:defRPr>
      </a:lvl4pPr>
      <a:lvl5pPr marL="2057400" indent="-228600" algn="l" rtl="0" eaLnBrk="0" fontAlgn="base" hangingPunct="0">
        <a:spcBef>
          <a:spcPct val="20000"/>
        </a:spcBef>
        <a:spcAft>
          <a:spcPct val="0"/>
        </a:spcAft>
        <a:buChar char="»"/>
        <a:defRPr sz="2000">
          <a:solidFill>
            <a:schemeClr val="tx2"/>
          </a:solidFill>
          <a:latin typeface="+mn-lt"/>
          <a:cs typeface="+mn-cs"/>
        </a:defRPr>
      </a:lvl5pPr>
      <a:lvl6pPr marL="2514600" indent="-228600" algn="l" rtl="0" fontAlgn="base">
        <a:spcBef>
          <a:spcPct val="20000"/>
        </a:spcBef>
        <a:spcAft>
          <a:spcPct val="0"/>
        </a:spcAft>
        <a:buChar char="»"/>
        <a:defRPr sz="2000">
          <a:solidFill>
            <a:schemeClr val="tx2"/>
          </a:solidFill>
          <a:latin typeface="+mn-lt"/>
          <a:cs typeface="+mn-cs"/>
        </a:defRPr>
      </a:lvl6pPr>
      <a:lvl7pPr marL="2971800" indent="-228600" algn="l" rtl="0" fontAlgn="base">
        <a:spcBef>
          <a:spcPct val="20000"/>
        </a:spcBef>
        <a:spcAft>
          <a:spcPct val="0"/>
        </a:spcAft>
        <a:buChar char="»"/>
        <a:defRPr sz="2000">
          <a:solidFill>
            <a:schemeClr val="tx2"/>
          </a:solidFill>
          <a:latin typeface="+mn-lt"/>
          <a:cs typeface="+mn-cs"/>
        </a:defRPr>
      </a:lvl7pPr>
      <a:lvl8pPr marL="3429000" indent="-228600" algn="l" rtl="0" fontAlgn="base">
        <a:spcBef>
          <a:spcPct val="20000"/>
        </a:spcBef>
        <a:spcAft>
          <a:spcPct val="0"/>
        </a:spcAft>
        <a:buChar char="»"/>
        <a:defRPr sz="2000">
          <a:solidFill>
            <a:schemeClr val="tx2"/>
          </a:solidFill>
          <a:latin typeface="+mn-lt"/>
          <a:cs typeface="+mn-cs"/>
        </a:defRPr>
      </a:lvl8pPr>
      <a:lvl9pPr marL="3886200" indent="-228600" algn="l" rtl="0" fontAlgn="base">
        <a:spcBef>
          <a:spcPct val="20000"/>
        </a:spcBef>
        <a:spcAft>
          <a:spcPct val="0"/>
        </a:spcAft>
        <a:buChar char="»"/>
        <a:defRPr sz="2000">
          <a:solidFill>
            <a:schemeClr val="tx2"/>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image" Target="../media/image29.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2.emf"/><Relationship Id="rId2" Type="http://schemas.openxmlformats.org/officeDocument/2006/relationships/image" Target="../media/image31.emf"/><Relationship Id="rId1" Type="http://schemas.openxmlformats.org/officeDocument/2006/relationships/slideLayout" Target="../slideLayouts/slideLayout2.xml"/><Relationship Id="rId4" Type="http://schemas.openxmlformats.org/officeDocument/2006/relationships/image" Target="../media/image33.em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 Id="rId5" Type="http://schemas.openxmlformats.org/officeDocument/2006/relationships/image" Target="../media/image37.png"/><Relationship Id="rId4" Type="http://schemas.openxmlformats.org/officeDocument/2006/relationships/image" Target="../media/image36.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 Id="rId5" Type="http://schemas.openxmlformats.org/officeDocument/2006/relationships/image" Target="../media/image42.png"/><Relationship Id="rId4" Type="http://schemas.openxmlformats.org/officeDocument/2006/relationships/image" Target="../media/image41.png"/></Relationships>
</file>

<file path=ppt/slides/_rels/slide2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7.xml.rels><?xml version="1.0" encoding="UTF-8" standalone="yes"?>
<Relationships xmlns="http://schemas.openxmlformats.org/package/2006/relationships"><Relationship Id="rId8" Type="http://schemas.openxmlformats.org/officeDocument/2006/relationships/image" Target="../media/image12.jpeg"/><Relationship Id="rId13" Type="http://schemas.openxmlformats.org/officeDocument/2006/relationships/image" Target="../media/image17.jpeg"/><Relationship Id="rId18" Type="http://schemas.openxmlformats.org/officeDocument/2006/relationships/image" Target="../media/image22.png"/><Relationship Id="rId3" Type="http://schemas.openxmlformats.org/officeDocument/2006/relationships/notesSlide" Target="../notesSlides/notesSlide1.xml"/><Relationship Id="rId21" Type="http://schemas.openxmlformats.org/officeDocument/2006/relationships/image" Target="../media/image23.jpeg"/><Relationship Id="rId7" Type="http://schemas.openxmlformats.org/officeDocument/2006/relationships/image" Target="../media/image11.jpeg"/><Relationship Id="rId12" Type="http://schemas.openxmlformats.org/officeDocument/2006/relationships/image" Target="../media/image16.png"/><Relationship Id="rId17" Type="http://schemas.openxmlformats.org/officeDocument/2006/relationships/image" Target="../media/image21.png"/><Relationship Id="rId2" Type="http://schemas.openxmlformats.org/officeDocument/2006/relationships/slideLayout" Target="../slideLayouts/slideLayout6.xml"/><Relationship Id="rId16" Type="http://schemas.openxmlformats.org/officeDocument/2006/relationships/image" Target="../media/image20.jpeg"/><Relationship Id="rId20" Type="http://schemas.openxmlformats.org/officeDocument/2006/relationships/image" Target="../media/image7.png"/><Relationship Id="rId1" Type="http://schemas.openxmlformats.org/officeDocument/2006/relationships/vmlDrawing" Target="../drawings/vmlDrawing1.vml"/><Relationship Id="rId6" Type="http://schemas.openxmlformats.org/officeDocument/2006/relationships/image" Target="../media/image10.jpeg"/><Relationship Id="rId11" Type="http://schemas.openxmlformats.org/officeDocument/2006/relationships/image" Target="../media/image15.png"/><Relationship Id="rId5" Type="http://schemas.openxmlformats.org/officeDocument/2006/relationships/image" Target="../media/image9.jpeg"/><Relationship Id="rId15" Type="http://schemas.openxmlformats.org/officeDocument/2006/relationships/image" Target="../media/image19.png"/><Relationship Id="rId23" Type="http://schemas.openxmlformats.org/officeDocument/2006/relationships/image" Target="../media/image25.jpg"/><Relationship Id="rId10" Type="http://schemas.openxmlformats.org/officeDocument/2006/relationships/image" Target="../media/image14.emf"/><Relationship Id="rId19" Type="http://schemas.openxmlformats.org/officeDocument/2006/relationships/oleObject" Target="../embeddings/oleObject1.bin"/><Relationship Id="rId4" Type="http://schemas.openxmlformats.org/officeDocument/2006/relationships/image" Target="../media/image8.jpeg"/><Relationship Id="rId9" Type="http://schemas.openxmlformats.org/officeDocument/2006/relationships/image" Target="../media/image13.png"/><Relationship Id="rId14" Type="http://schemas.openxmlformats.org/officeDocument/2006/relationships/image" Target="../media/image18.jpeg"/><Relationship Id="rId22" Type="http://schemas.openxmlformats.org/officeDocument/2006/relationships/image" Target="../media/image24.png"/></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13" descr="59157_logo_fina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30575" y="5265738"/>
            <a:ext cx="2482850" cy="131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p:cNvSpPr/>
          <p:nvPr/>
        </p:nvSpPr>
        <p:spPr>
          <a:xfrm>
            <a:off x="0" y="6581775"/>
            <a:ext cx="816746" cy="2762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6" name="Rectangle 5"/>
          <p:cNvSpPr/>
          <p:nvPr/>
        </p:nvSpPr>
        <p:spPr>
          <a:xfrm>
            <a:off x="8601075" y="6581775"/>
            <a:ext cx="542925" cy="2762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7" name="Subtitle 2"/>
          <p:cNvSpPr>
            <a:spLocks noGrp="1"/>
          </p:cNvSpPr>
          <p:nvPr>
            <p:ph type="subTitle" idx="1"/>
          </p:nvPr>
        </p:nvSpPr>
        <p:spPr>
          <a:xfrm>
            <a:off x="635000" y="512763"/>
            <a:ext cx="7874000" cy="3587750"/>
          </a:xfrm>
        </p:spPr>
        <p:txBody>
          <a:bodyPr>
            <a:normAutofit/>
          </a:bodyPr>
          <a:lstStyle/>
          <a:p>
            <a:pPr>
              <a:defRPr/>
            </a:pPr>
            <a:r>
              <a:rPr lang="en-US" sz="2000" b="1" dirty="0"/>
              <a:t>Presentation </a:t>
            </a:r>
            <a:r>
              <a:rPr lang="en-US" sz="2000" b="1" dirty="0" smtClean="0"/>
              <a:t>of</a:t>
            </a:r>
          </a:p>
          <a:p>
            <a:pPr>
              <a:defRPr/>
            </a:pPr>
            <a:r>
              <a:rPr lang="en-US" sz="3000" dirty="0" smtClean="0"/>
              <a:t> </a:t>
            </a:r>
          </a:p>
          <a:p>
            <a:pPr>
              <a:defRPr/>
            </a:pPr>
            <a:r>
              <a:rPr lang="en-US" dirty="0" smtClean="0"/>
              <a:t>Advisory </a:t>
            </a:r>
            <a:r>
              <a:rPr lang="en-US" dirty="0"/>
              <a:t>Services</a:t>
            </a:r>
          </a:p>
          <a:p>
            <a:pPr>
              <a:defRPr/>
            </a:pPr>
            <a:r>
              <a:rPr lang="en-US" sz="1425" dirty="0" smtClean="0"/>
              <a:t>for</a:t>
            </a:r>
            <a:endParaRPr lang="en-US" sz="1425" dirty="0"/>
          </a:p>
          <a:p>
            <a:pPr>
              <a:defRPr/>
            </a:pPr>
            <a:endParaRPr lang="en-US" sz="1425" dirty="0" smtClean="0"/>
          </a:p>
          <a:p>
            <a:pPr>
              <a:defRPr/>
            </a:pPr>
            <a:endParaRPr lang="en-US" sz="1425" dirty="0"/>
          </a:p>
          <a:p>
            <a:pPr>
              <a:defRPr/>
            </a:pPr>
            <a:endParaRPr lang="en-US" sz="1425" dirty="0" smtClean="0"/>
          </a:p>
          <a:p>
            <a:pPr>
              <a:defRPr/>
            </a:pPr>
            <a:r>
              <a:rPr lang="en-US" sz="1425" dirty="0" smtClean="0">
                <a:solidFill>
                  <a:srgbClr val="FF0000"/>
                </a:solidFill>
              </a:rPr>
              <a:t>PROSPECT LOGO HERE</a:t>
            </a:r>
            <a:endParaRPr lang="en-US" sz="1425" dirty="0">
              <a:solidFill>
                <a:srgbClr val="FF0000"/>
              </a:solidFill>
            </a:endParaRPr>
          </a:p>
        </p:txBody>
      </p:sp>
      <p:sp>
        <p:nvSpPr>
          <p:cNvPr id="8" name="Title 1"/>
          <p:cNvSpPr>
            <a:spLocks noGrp="1"/>
          </p:cNvSpPr>
          <p:nvPr>
            <p:ph type="ctrTitle"/>
          </p:nvPr>
        </p:nvSpPr>
        <p:spPr>
          <a:xfrm>
            <a:off x="1125538" y="4459288"/>
            <a:ext cx="6858000" cy="476250"/>
          </a:xfrm>
        </p:spPr>
        <p:txBody>
          <a:bodyPr>
            <a:noAutofit/>
          </a:bodyPr>
          <a:lstStyle/>
          <a:p>
            <a:pPr>
              <a:defRPr/>
            </a:pPr>
            <a:r>
              <a:rPr lang="en-US" sz="1500" dirty="0" smtClean="0">
                <a:solidFill>
                  <a:srgbClr val="FF0000"/>
                </a:solidFill>
                <a:latin typeface="+mn-lt"/>
              </a:rPr>
              <a:t>UPDATE DATE</a:t>
            </a:r>
            <a:r>
              <a:rPr lang="en-US" sz="1500" dirty="0" smtClean="0">
                <a:latin typeface="+mn-lt"/>
              </a:rPr>
              <a:t/>
            </a:r>
            <a:br>
              <a:rPr lang="en-US" sz="1500" dirty="0" smtClean="0">
                <a:latin typeface="+mn-lt"/>
              </a:rPr>
            </a:br>
            <a:r>
              <a:rPr lang="en-US" sz="1100" dirty="0">
                <a:latin typeface="+mn-lt"/>
              </a:rPr>
              <a:t/>
            </a:r>
            <a:br>
              <a:rPr lang="en-US" sz="1100" dirty="0">
                <a:latin typeface="+mn-lt"/>
              </a:rPr>
            </a:br>
            <a:r>
              <a:rPr lang="en-US" sz="1500" dirty="0">
                <a:latin typeface="+mn-lt"/>
              </a:rPr>
              <a:t>by:</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en-US" altLang="en-US" sz="3200" smtClean="0"/>
              <a:t>Fiduciary Support</a:t>
            </a:r>
          </a:p>
        </p:txBody>
      </p:sp>
      <p:pic>
        <p:nvPicPr>
          <p:cNvPr id="4" name="Picture 3"/>
          <p:cNvPicPr>
            <a:picLocks noChangeAspect="1"/>
          </p:cNvPicPr>
          <p:nvPr/>
        </p:nvPicPr>
        <p:blipFill rotWithShape="1">
          <a:blip r:embed="rId2"/>
          <a:srcRect l="1208" t="12589" r="25719" b="13119"/>
          <a:stretch/>
        </p:blipFill>
        <p:spPr>
          <a:xfrm>
            <a:off x="595313" y="2144713"/>
            <a:ext cx="7888287" cy="451008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Rectangle 4"/>
          <p:cNvSpPr/>
          <p:nvPr/>
        </p:nvSpPr>
        <p:spPr>
          <a:xfrm>
            <a:off x="793750" y="5208588"/>
            <a:ext cx="277813" cy="140970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3557" name="TextBox 41"/>
          <p:cNvSpPr txBox="1">
            <a:spLocks noChangeArrowheads="1"/>
          </p:cNvSpPr>
          <p:nvPr/>
        </p:nvSpPr>
        <p:spPr bwMode="auto">
          <a:xfrm>
            <a:off x="3019425" y="5445125"/>
            <a:ext cx="1085850" cy="1108075"/>
          </a:xfrm>
          <a:prstGeom prst="rect">
            <a:avLst/>
          </a:prstGeom>
          <a:solidFill>
            <a:schemeClr val="bg1"/>
          </a:solidFill>
          <a:ln w="9525">
            <a:solidFill>
              <a:srgbClr val="000000"/>
            </a:solidFill>
            <a:miter lim="800000"/>
            <a:headEnd/>
            <a:tailEnd/>
          </a:ln>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1100" b="1" i="1"/>
              <a:t>Mayflower keeps all plan &amp; participant documents up-to-date</a:t>
            </a:r>
          </a:p>
        </p:txBody>
      </p:sp>
      <p:cxnSp>
        <p:nvCxnSpPr>
          <p:cNvPr id="7" name="Straight Arrow Connector 6"/>
          <p:cNvCxnSpPr/>
          <p:nvPr/>
        </p:nvCxnSpPr>
        <p:spPr>
          <a:xfrm>
            <a:off x="1228725" y="5562600"/>
            <a:ext cx="1703388" cy="238125"/>
          </a:xfrm>
          <a:prstGeom prst="straightConnector1">
            <a:avLst/>
          </a:prstGeom>
          <a:ln w="28575">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8" name="Rectangle 7"/>
          <p:cNvSpPr/>
          <p:nvPr/>
        </p:nvSpPr>
        <p:spPr>
          <a:xfrm>
            <a:off x="2378075" y="3211513"/>
            <a:ext cx="3744913" cy="879475"/>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3560" name="TextBox 41"/>
          <p:cNvSpPr txBox="1">
            <a:spLocks noChangeArrowheads="1"/>
          </p:cNvSpPr>
          <p:nvPr/>
        </p:nvSpPr>
        <p:spPr bwMode="auto">
          <a:xfrm>
            <a:off x="6908800" y="3706813"/>
            <a:ext cx="1477963" cy="769937"/>
          </a:xfrm>
          <a:prstGeom prst="rect">
            <a:avLst/>
          </a:prstGeom>
          <a:solidFill>
            <a:schemeClr val="bg1"/>
          </a:solidFill>
          <a:ln w="9525">
            <a:solidFill>
              <a:srgbClr val="000000"/>
            </a:solidFill>
            <a:miter lim="800000"/>
            <a:headEnd/>
            <a:tailEnd/>
          </a:ln>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1100" b="1" i="1"/>
              <a:t>All administrative contacts kept for sponsor’s reference</a:t>
            </a:r>
          </a:p>
        </p:txBody>
      </p:sp>
      <p:cxnSp>
        <p:nvCxnSpPr>
          <p:cNvPr id="10" name="Straight Arrow Connector 9"/>
          <p:cNvCxnSpPr/>
          <p:nvPr/>
        </p:nvCxnSpPr>
        <p:spPr>
          <a:xfrm>
            <a:off x="6154738" y="3543300"/>
            <a:ext cx="657225" cy="217488"/>
          </a:xfrm>
          <a:prstGeom prst="straightConnector1">
            <a:avLst/>
          </a:prstGeom>
          <a:ln w="28575">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6" name="Rectangle 3"/>
          <p:cNvSpPr txBox="1">
            <a:spLocks noChangeArrowheads="1"/>
          </p:cNvSpPr>
          <p:nvPr/>
        </p:nvSpPr>
        <p:spPr bwMode="auto">
          <a:xfrm>
            <a:off x="457200" y="1095375"/>
            <a:ext cx="8229600" cy="249078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rtl="0" eaLnBrk="0" fontAlgn="base" hangingPunct="0">
              <a:spcBef>
                <a:spcPct val="20000"/>
              </a:spcBef>
              <a:spcAft>
                <a:spcPct val="0"/>
              </a:spcAft>
              <a:buChar char="•"/>
              <a:defRPr sz="3200">
                <a:solidFill>
                  <a:schemeClr val="tx2"/>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2"/>
                </a:solidFill>
                <a:latin typeface="+mn-lt"/>
                <a:cs typeface="+mn-cs"/>
              </a:defRPr>
            </a:lvl2pPr>
            <a:lvl3pPr marL="1143000" indent="-228600" algn="l" rtl="0" eaLnBrk="0" fontAlgn="base" hangingPunct="0">
              <a:spcBef>
                <a:spcPct val="20000"/>
              </a:spcBef>
              <a:spcAft>
                <a:spcPct val="0"/>
              </a:spcAft>
              <a:buChar char="•"/>
              <a:defRPr sz="2400">
                <a:solidFill>
                  <a:schemeClr val="tx2"/>
                </a:solidFill>
                <a:latin typeface="+mn-lt"/>
                <a:cs typeface="+mn-cs"/>
              </a:defRPr>
            </a:lvl3pPr>
            <a:lvl4pPr marL="1600200" indent="-228600" algn="l" rtl="0" eaLnBrk="0" fontAlgn="base" hangingPunct="0">
              <a:spcBef>
                <a:spcPct val="20000"/>
              </a:spcBef>
              <a:spcAft>
                <a:spcPct val="0"/>
              </a:spcAft>
              <a:buChar char="–"/>
              <a:defRPr sz="2000">
                <a:solidFill>
                  <a:schemeClr val="tx2"/>
                </a:solidFill>
                <a:latin typeface="+mn-lt"/>
                <a:cs typeface="+mn-cs"/>
              </a:defRPr>
            </a:lvl4pPr>
            <a:lvl5pPr marL="2057400" indent="-228600" algn="l" rtl="0" eaLnBrk="0" fontAlgn="base" hangingPunct="0">
              <a:spcBef>
                <a:spcPct val="20000"/>
              </a:spcBef>
              <a:spcAft>
                <a:spcPct val="0"/>
              </a:spcAft>
              <a:buChar char="»"/>
              <a:defRPr sz="2000">
                <a:solidFill>
                  <a:schemeClr val="tx2"/>
                </a:solidFill>
                <a:latin typeface="+mn-lt"/>
                <a:cs typeface="+mn-cs"/>
              </a:defRPr>
            </a:lvl5pPr>
            <a:lvl6pPr marL="2514600" indent="-228600" algn="l" rtl="0" fontAlgn="base">
              <a:spcBef>
                <a:spcPct val="20000"/>
              </a:spcBef>
              <a:spcAft>
                <a:spcPct val="0"/>
              </a:spcAft>
              <a:buChar char="»"/>
              <a:defRPr sz="2000">
                <a:solidFill>
                  <a:schemeClr val="tx2"/>
                </a:solidFill>
                <a:latin typeface="+mn-lt"/>
                <a:cs typeface="+mn-cs"/>
              </a:defRPr>
            </a:lvl6pPr>
            <a:lvl7pPr marL="2971800" indent="-228600" algn="l" rtl="0" fontAlgn="base">
              <a:spcBef>
                <a:spcPct val="20000"/>
              </a:spcBef>
              <a:spcAft>
                <a:spcPct val="0"/>
              </a:spcAft>
              <a:buChar char="»"/>
              <a:defRPr sz="2000">
                <a:solidFill>
                  <a:schemeClr val="tx2"/>
                </a:solidFill>
                <a:latin typeface="+mn-lt"/>
                <a:cs typeface="+mn-cs"/>
              </a:defRPr>
            </a:lvl7pPr>
            <a:lvl8pPr marL="3429000" indent="-228600" algn="l" rtl="0" fontAlgn="base">
              <a:spcBef>
                <a:spcPct val="20000"/>
              </a:spcBef>
              <a:spcAft>
                <a:spcPct val="0"/>
              </a:spcAft>
              <a:buChar char="»"/>
              <a:defRPr sz="2000">
                <a:solidFill>
                  <a:schemeClr val="tx2"/>
                </a:solidFill>
                <a:latin typeface="+mn-lt"/>
                <a:cs typeface="+mn-cs"/>
              </a:defRPr>
            </a:lvl8pPr>
            <a:lvl9pPr marL="3886200" indent="-228600" algn="l" rtl="0" fontAlgn="base">
              <a:spcBef>
                <a:spcPct val="20000"/>
              </a:spcBef>
              <a:spcAft>
                <a:spcPct val="0"/>
              </a:spcAft>
              <a:buChar char="»"/>
              <a:defRPr sz="2000">
                <a:solidFill>
                  <a:schemeClr val="tx2"/>
                </a:solidFill>
                <a:latin typeface="+mn-lt"/>
                <a:cs typeface="+mn-cs"/>
              </a:defRPr>
            </a:lvl9pPr>
          </a:lstStyle>
          <a:p>
            <a:pPr eaLnBrk="1" hangingPunct="1">
              <a:lnSpc>
                <a:spcPct val="90000"/>
              </a:lnSpc>
              <a:buClr>
                <a:schemeClr val="accent2"/>
              </a:buClr>
              <a:defRPr/>
            </a:pPr>
            <a:r>
              <a:rPr lang="en-US" altLang="en-US" sz="2000" b="1" kern="0" dirty="0" smtClean="0"/>
              <a:t>Plan Sponsor Portal Keeps Important Documents and Contacts Organized and Accessible</a:t>
            </a:r>
          </a:p>
          <a:p>
            <a:pPr lvl="1" eaLnBrk="1" hangingPunct="1">
              <a:lnSpc>
                <a:spcPct val="90000"/>
              </a:lnSpc>
              <a:buClr>
                <a:schemeClr val="accent2"/>
              </a:buClr>
              <a:defRPr/>
            </a:pPr>
            <a:r>
              <a:rPr lang="en-US" altLang="en-US" sz="1600" kern="0" dirty="0" smtClean="0"/>
              <a:t>Can provide plan sponsor / HR contact access</a:t>
            </a:r>
          </a:p>
          <a:p>
            <a:pPr marL="0" indent="0" eaLnBrk="1" hangingPunct="1">
              <a:lnSpc>
                <a:spcPct val="90000"/>
              </a:lnSpc>
              <a:buClr>
                <a:schemeClr val="accent2"/>
              </a:buClr>
              <a:buFontTx/>
              <a:buNone/>
              <a:defRPr/>
            </a:pPr>
            <a:endParaRPr lang="en-US" altLang="en-US" sz="700" b="1" kern="0" dirty="0" smtClean="0"/>
          </a:p>
        </p:txBody>
      </p:sp>
    </p:spTree>
    <p:extLst>
      <p:ext uri="{BB962C8B-B14F-4D97-AF65-F5344CB8AC3E}">
        <p14:creationId xmlns:p14="http://schemas.microsoft.com/office/powerpoint/2010/main" val="423334124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r>
              <a:rPr lang="en-US" altLang="en-US" sz="3200" smtClean="0"/>
              <a:t>Plan Design &amp; Testing Issues</a:t>
            </a:r>
          </a:p>
        </p:txBody>
      </p:sp>
      <p:sp>
        <p:nvSpPr>
          <p:cNvPr id="14339" name="Rectangle 3"/>
          <p:cNvSpPr>
            <a:spLocks noGrp="1" noChangeArrowheads="1"/>
          </p:cNvSpPr>
          <p:nvPr>
            <p:ph type="body" idx="4294967295"/>
          </p:nvPr>
        </p:nvSpPr>
        <p:spPr bwMode="auto">
          <a:xfrm>
            <a:off x="457200" y="1061893"/>
            <a:ext cx="8229600" cy="4525963"/>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chemeClr val="accent2"/>
              </a:buClr>
              <a:defRPr/>
            </a:pPr>
            <a:r>
              <a:rPr lang="en-US" altLang="en-US" sz="2400" b="1" dirty="0" smtClean="0"/>
              <a:t>Periodically Review Plan Provisions for Efficacy</a:t>
            </a:r>
          </a:p>
          <a:p>
            <a:pPr eaLnBrk="1" hangingPunct="1">
              <a:buClr>
                <a:schemeClr val="accent2"/>
              </a:buClr>
              <a:defRPr/>
            </a:pPr>
            <a:endParaRPr lang="en-US" altLang="en-US" sz="1050" b="1" dirty="0" smtClean="0"/>
          </a:p>
          <a:p>
            <a:pPr lvl="1" eaLnBrk="1" hangingPunct="1">
              <a:buClr>
                <a:schemeClr val="accent2"/>
              </a:buClr>
              <a:defRPr/>
            </a:pPr>
            <a:r>
              <a:rPr lang="en-US" altLang="en-US" sz="2000" dirty="0" smtClean="0"/>
              <a:t>Eligibility periods</a:t>
            </a:r>
          </a:p>
          <a:p>
            <a:pPr lvl="2" eaLnBrk="1" hangingPunct="1">
              <a:buClr>
                <a:schemeClr val="accent2"/>
              </a:buClr>
              <a:defRPr/>
            </a:pPr>
            <a:r>
              <a:rPr lang="en-US" altLang="en-US" sz="1600" dirty="0" smtClean="0"/>
              <a:t>Improper eligibility actually discourages participation</a:t>
            </a:r>
          </a:p>
          <a:p>
            <a:pPr lvl="1" eaLnBrk="1" hangingPunct="1">
              <a:buClr>
                <a:schemeClr val="accent2"/>
              </a:buClr>
              <a:defRPr/>
            </a:pPr>
            <a:r>
              <a:rPr lang="en-US" altLang="en-US" sz="2000" dirty="0" smtClean="0"/>
              <a:t>Entry Dates</a:t>
            </a:r>
          </a:p>
          <a:p>
            <a:pPr lvl="2" eaLnBrk="1" hangingPunct="1">
              <a:buClr>
                <a:schemeClr val="accent2"/>
              </a:buClr>
              <a:defRPr/>
            </a:pPr>
            <a:r>
              <a:rPr lang="en-US" altLang="en-US" sz="1600" dirty="0" smtClean="0"/>
              <a:t>Want to encourage participation, but weigh benefit vs administrative burden</a:t>
            </a:r>
          </a:p>
          <a:p>
            <a:pPr lvl="1" eaLnBrk="1" hangingPunct="1">
              <a:buClr>
                <a:schemeClr val="accent2"/>
              </a:buClr>
              <a:defRPr/>
            </a:pPr>
            <a:r>
              <a:rPr lang="en-US" altLang="en-US" sz="2000" dirty="0" smtClean="0"/>
              <a:t>Vesting</a:t>
            </a:r>
          </a:p>
          <a:p>
            <a:pPr lvl="1" eaLnBrk="1" hangingPunct="1">
              <a:buClr>
                <a:schemeClr val="accent2"/>
              </a:buClr>
              <a:defRPr/>
            </a:pPr>
            <a:r>
              <a:rPr lang="en-US" altLang="en-US" sz="2000" dirty="0" smtClean="0"/>
              <a:t>Variable provisions between employee &amp; employer contributions</a:t>
            </a:r>
          </a:p>
          <a:p>
            <a:pPr lvl="1" eaLnBrk="1" hangingPunct="1">
              <a:buClr>
                <a:schemeClr val="accent2"/>
              </a:buClr>
              <a:defRPr/>
            </a:pPr>
            <a:r>
              <a:rPr lang="en-US" altLang="en-US" sz="2000" dirty="0" smtClean="0"/>
              <a:t>Attack &amp; resolve potential testing issues with a combination of targeted communication and Plan Design features</a:t>
            </a:r>
          </a:p>
          <a:p>
            <a:pPr lvl="2" eaLnBrk="1" hangingPunct="1">
              <a:buClr>
                <a:schemeClr val="accent2"/>
              </a:buClr>
              <a:defRPr/>
            </a:pPr>
            <a:r>
              <a:rPr lang="en-US" altLang="en-US" sz="1600" dirty="0" smtClean="0"/>
              <a:t>Auto-x, Safe Harbor, utilization of QMAC, etc.</a:t>
            </a:r>
          </a:p>
          <a:p>
            <a:pPr lvl="1" eaLnBrk="1" hangingPunct="1">
              <a:buClr>
                <a:schemeClr val="accent2"/>
              </a:buClr>
              <a:defRPr/>
            </a:pPr>
            <a:endParaRPr lang="en-US" altLang="en-US" sz="2000" dirty="0" smtClean="0"/>
          </a:p>
          <a:p>
            <a:pPr eaLnBrk="1" hangingPunct="1">
              <a:buClr>
                <a:schemeClr val="accent2"/>
              </a:buClr>
              <a:defRPr/>
            </a:pPr>
            <a:r>
              <a:rPr lang="en-US" altLang="en-US" sz="2400" dirty="0" smtClean="0"/>
              <a:t>Mayflower Advisors can obtain industry Benchmarking of Plan Design so </a:t>
            </a:r>
            <a:r>
              <a:rPr lang="en-US" altLang="en-US" sz="2400" dirty="0" smtClean="0">
                <a:solidFill>
                  <a:srgbClr val="FF0000"/>
                </a:solidFill>
              </a:rPr>
              <a:t>XXXXXX</a:t>
            </a:r>
            <a:r>
              <a:rPr lang="en-US" altLang="en-US" sz="2400" dirty="0" smtClean="0"/>
              <a:t> can assure its competitiveness for labor</a:t>
            </a:r>
          </a:p>
          <a:p>
            <a:pPr lvl="2" eaLnBrk="1" hangingPunct="1">
              <a:buClr>
                <a:schemeClr val="accent2"/>
              </a:buClr>
              <a:defRPr/>
            </a:pPr>
            <a:endParaRPr lang="en-US" altLang="en-US" sz="1400" dirty="0" smtClean="0"/>
          </a:p>
        </p:txBody>
      </p:sp>
    </p:spTree>
    <p:extLst>
      <p:ext uri="{BB962C8B-B14F-4D97-AF65-F5344CB8AC3E}">
        <p14:creationId xmlns:p14="http://schemas.microsoft.com/office/powerpoint/2010/main" val="424303347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r>
              <a:rPr lang="en-US" altLang="en-US" sz="3200" smtClean="0"/>
              <a:t>Plan Design Analytics</a:t>
            </a:r>
          </a:p>
        </p:txBody>
      </p:sp>
      <p:sp>
        <p:nvSpPr>
          <p:cNvPr id="30723" name="Rectangle 3"/>
          <p:cNvSpPr>
            <a:spLocks noGrp="1" noChangeArrowheads="1"/>
          </p:cNvSpPr>
          <p:nvPr>
            <p:ph type="body" idx="4294967295"/>
          </p:nvPr>
        </p:nvSpPr>
        <p:spPr bwMode="auto">
          <a:xfrm>
            <a:off x="3621088" y="1133479"/>
            <a:ext cx="5229225" cy="2016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chemeClr val="accent2"/>
              </a:buClr>
            </a:pPr>
            <a:r>
              <a:rPr lang="en-US" altLang="en-US" sz="2400" b="1" dirty="0" smtClean="0"/>
              <a:t>Mayflower Can Provide Cost Analyses</a:t>
            </a:r>
          </a:p>
          <a:p>
            <a:pPr eaLnBrk="1" hangingPunct="1">
              <a:buClr>
                <a:schemeClr val="accent2"/>
              </a:buClr>
            </a:pPr>
            <a:endParaRPr lang="en-US" altLang="en-US" sz="1000" b="1" dirty="0" smtClean="0"/>
          </a:p>
          <a:p>
            <a:pPr lvl="1" eaLnBrk="1" hangingPunct="1">
              <a:buClr>
                <a:schemeClr val="accent2"/>
              </a:buClr>
            </a:pPr>
            <a:r>
              <a:rPr lang="en-US" altLang="en-US" sz="2000" dirty="0" smtClean="0"/>
              <a:t>Vendors &amp; </a:t>
            </a:r>
            <a:r>
              <a:rPr lang="en-US" altLang="en-US" sz="2000" dirty="0" err="1" smtClean="0"/>
              <a:t>Recordkeepers</a:t>
            </a:r>
            <a:r>
              <a:rPr lang="en-US" altLang="en-US" sz="2000" dirty="0" smtClean="0"/>
              <a:t> will charge, we won’t</a:t>
            </a:r>
          </a:p>
        </p:txBody>
      </p:sp>
      <p:pic>
        <p:nvPicPr>
          <p:cNvPr id="30724" name="Picture 2"/>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8300" y="1492250"/>
            <a:ext cx="3252788" cy="4576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25" name="Picture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905250" y="2924175"/>
            <a:ext cx="4781550" cy="3586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en-US" altLang="en-US" sz="3200" dirty="0" smtClean="0"/>
              <a:t>Vendor Benchmarking &amp; Search</a:t>
            </a:r>
          </a:p>
        </p:txBody>
      </p:sp>
      <p:sp>
        <p:nvSpPr>
          <p:cNvPr id="18435" name="Rectangle 3"/>
          <p:cNvSpPr>
            <a:spLocks noGrp="1" noChangeArrowheads="1"/>
          </p:cNvSpPr>
          <p:nvPr>
            <p:ph type="body" idx="4294967295"/>
          </p:nvPr>
        </p:nvSpPr>
        <p:spPr bwMode="auto">
          <a:xfrm>
            <a:off x="457200" y="1116590"/>
            <a:ext cx="8393113" cy="452596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chemeClr val="accent2"/>
              </a:buClr>
            </a:pPr>
            <a:r>
              <a:rPr lang="en-US" altLang="en-US" sz="2400" b="1" dirty="0" smtClean="0"/>
              <a:t>We Routinely Benchmark Vendor Pricing &amp; Services Every Three Years</a:t>
            </a:r>
          </a:p>
          <a:p>
            <a:pPr marL="457200" lvl="1" indent="0" eaLnBrk="1" hangingPunct="1">
              <a:buClr>
                <a:schemeClr val="accent2"/>
              </a:buClr>
              <a:buNone/>
            </a:pPr>
            <a:endParaRPr lang="en-US" altLang="en-US" sz="2000" b="1" dirty="0"/>
          </a:p>
          <a:p>
            <a:pPr eaLnBrk="1" hangingPunct="1">
              <a:buClr>
                <a:schemeClr val="accent2"/>
              </a:buClr>
            </a:pPr>
            <a:r>
              <a:rPr lang="en-US" altLang="en-US" sz="2400" b="1" dirty="0" smtClean="0"/>
              <a:t>If Needed, We will Customize an RFP</a:t>
            </a:r>
          </a:p>
          <a:p>
            <a:pPr eaLnBrk="1" hangingPunct="1">
              <a:buClr>
                <a:schemeClr val="accent2"/>
              </a:buClr>
            </a:pPr>
            <a:endParaRPr lang="en-US" altLang="en-US" sz="600" b="1" dirty="0" smtClean="0"/>
          </a:p>
          <a:p>
            <a:pPr lvl="1" eaLnBrk="1" hangingPunct="1">
              <a:buClr>
                <a:schemeClr val="accent2"/>
              </a:buClr>
            </a:pPr>
            <a:r>
              <a:rPr lang="en-US" altLang="en-US" sz="2000" dirty="0" smtClean="0"/>
              <a:t>Identify </a:t>
            </a:r>
            <a:r>
              <a:rPr lang="en-US" altLang="en-US" sz="2000" dirty="0" smtClean="0">
                <a:solidFill>
                  <a:srgbClr val="FF0000"/>
                </a:solidFill>
              </a:rPr>
              <a:t>XXXXXX</a:t>
            </a:r>
            <a:r>
              <a:rPr lang="en-US" altLang="en-US" sz="2000" dirty="0" smtClean="0"/>
              <a:t>’s “Wish List” and “Can Live With” List</a:t>
            </a:r>
          </a:p>
          <a:p>
            <a:pPr lvl="2" eaLnBrk="1" hangingPunct="1">
              <a:buClr>
                <a:schemeClr val="accent2"/>
              </a:buClr>
            </a:pPr>
            <a:r>
              <a:rPr lang="en-US" altLang="en-US" sz="1800" dirty="0" smtClean="0"/>
              <a:t>Rank/Weight Items by Level of Importance</a:t>
            </a:r>
          </a:p>
          <a:p>
            <a:pPr lvl="2" eaLnBrk="1" hangingPunct="1">
              <a:buClr>
                <a:schemeClr val="accent2"/>
              </a:buClr>
            </a:pPr>
            <a:r>
              <a:rPr lang="en-US" altLang="en-US" sz="1800" dirty="0" smtClean="0"/>
              <a:t>Suggested Specifics:</a:t>
            </a:r>
          </a:p>
          <a:p>
            <a:pPr lvl="3" eaLnBrk="1" hangingPunct="1">
              <a:buClr>
                <a:schemeClr val="accent2"/>
              </a:buClr>
            </a:pPr>
            <a:r>
              <a:rPr lang="en-US" altLang="en-US" sz="1400" dirty="0" smtClean="0"/>
              <a:t>Loan &amp; Distribution Approval		</a:t>
            </a:r>
            <a:r>
              <a:rPr lang="en-US" altLang="en-US" sz="1400" dirty="0" smtClean="0">
                <a:solidFill>
                  <a:schemeClr val="accent2"/>
                </a:solidFill>
              </a:rPr>
              <a:t>−</a:t>
            </a:r>
            <a:r>
              <a:rPr lang="en-US" altLang="en-US" sz="1400" dirty="0" smtClean="0"/>
              <a:t>  Payroll Bridge</a:t>
            </a:r>
          </a:p>
          <a:p>
            <a:pPr lvl="3" eaLnBrk="1" hangingPunct="1">
              <a:buClr>
                <a:schemeClr val="accent2"/>
              </a:buClr>
            </a:pPr>
            <a:r>
              <a:rPr lang="en-US" altLang="en-US" sz="1400" dirty="0" smtClean="0"/>
              <a:t>Mobile app capabilities			</a:t>
            </a:r>
            <a:r>
              <a:rPr lang="en-US" altLang="en-US" sz="1400" dirty="0" smtClean="0">
                <a:solidFill>
                  <a:schemeClr val="accent2"/>
                </a:solidFill>
              </a:rPr>
              <a:t>−</a:t>
            </a:r>
            <a:r>
              <a:rPr lang="en-US" altLang="en-US" sz="1400" dirty="0" smtClean="0"/>
              <a:t>  In-Person annual review</a:t>
            </a:r>
          </a:p>
          <a:p>
            <a:pPr lvl="3" eaLnBrk="1" hangingPunct="1">
              <a:buClr>
                <a:schemeClr val="accent2"/>
              </a:buClr>
            </a:pPr>
            <a:r>
              <a:rPr lang="en-US" altLang="en-US" sz="1400" dirty="0" smtClean="0"/>
              <a:t>Enrollment Support – local offices / enrollers, languages, mobile apps</a:t>
            </a:r>
          </a:p>
          <a:p>
            <a:pPr lvl="3" eaLnBrk="1" hangingPunct="1">
              <a:buClr>
                <a:schemeClr val="accent2"/>
              </a:buClr>
            </a:pPr>
            <a:r>
              <a:rPr lang="en-US" altLang="en-US" sz="1400" dirty="0" smtClean="0"/>
              <a:t>Mailings / notifications included in pricing</a:t>
            </a:r>
          </a:p>
          <a:p>
            <a:pPr lvl="3" eaLnBrk="1" hangingPunct="1">
              <a:buClr>
                <a:schemeClr val="accent2"/>
              </a:buClr>
            </a:pPr>
            <a:r>
              <a:rPr lang="en-US" altLang="en-US" sz="1400" dirty="0" smtClean="0"/>
              <a:t>Fee guarantee for </a:t>
            </a:r>
            <a:r>
              <a:rPr lang="en-US" altLang="en-US" sz="1400" u="sng" dirty="0" smtClean="0"/>
              <a:t>at least </a:t>
            </a:r>
            <a:r>
              <a:rPr lang="en-US" altLang="en-US" sz="1400" dirty="0" smtClean="0"/>
              <a:t>3 years</a:t>
            </a:r>
          </a:p>
          <a:p>
            <a:pPr lvl="3" eaLnBrk="1" hangingPunct="1">
              <a:buClr>
                <a:schemeClr val="accent2"/>
              </a:buClr>
            </a:pPr>
            <a:r>
              <a:rPr lang="en-US" altLang="en-US" sz="1400" dirty="0" smtClean="0"/>
              <a:t>Revenue Recapture and ERISA Budget a must</a:t>
            </a:r>
          </a:p>
          <a:p>
            <a:pPr lvl="3" eaLnBrk="1" hangingPunct="1">
              <a:buClr>
                <a:schemeClr val="accent2"/>
              </a:buClr>
            </a:pPr>
            <a:r>
              <a:rPr lang="en-US" altLang="en-US" sz="1400" dirty="0" smtClean="0"/>
              <a:t>Open architecture on funds, including Index options</a:t>
            </a:r>
          </a:p>
          <a:p>
            <a:pPr lvl="3" eaLnBrk="1" hangingPunct="1">
              <a:buClr>
                <a:schemeClr val="accent2"/>
              </a:buClr>
            </a:pPr>
            <a:endParaRPr lang="en-US" altLang="en-US" sz="1400" dirty="0" smtClean="0"/>
          </a:p>
          <a:p>
            <a:pPr lvl="1" eaLnBrk="1" hangingPunct="1">
              <a:buClr>
                <a:schemeClr val="accent2"/>
              </a:buClr>
            </a:pPr>
            <a:r>
              <a:rPr lang="en-US" altLang="en-US" sz="2000" dirty="0" smtClean="0"/>
              <a:t>We work with ALL vendors</a:t>
            </a:r>
          </a:p>
          <a:p>
            <a:pPr lvl="2" eaLnBrk="1" hangingPunct="1">
              <a:buClr>
                <a:schemeClr val="accent2"/>
              </a:buClr>
            </a:pPr>
            <a:r>
              <a:rPr lang="en-US" altLang="en-US" sz="1800" dirty="0" smtClean="0"/>
              <a:t>Prefer to be a fee-based advisor</a:t>
            </a:r>
          </a:p>
          <a:p>
            <a:pPr lvl="3" eaLnBrk="1" hangingPunct="1">
              <a:buClr>
                <a:schemeClr val="accent2"/>
              </a:buClr>
            </a:pPr>
            <a:r>
              <a:rPr lang="en-US" altLang="en-US" sz="1400" dirty="0" smtClean="0"/>
              <a:t>Provides much more flexibility with revenue recapture and fund selection</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altLang="en-US" sz="3200" smtClean="0"/>
              <a:t>Vendor Search &amp; Negotiation</a:t>
            </a:r>
          </a:p>
        </p:txBody>
      </p:sp>
      <p:sp>
        <p:nvSpPr>
          <p:cNvPr id="19459" name="Rectangle 3"/>
          <p:cNvSpPr>
            <a:spLocks noGrp="1" noChangeArrowheads="1"/>
          </p:cNvSpPr>
          <p:nvPr>
            <p:ph type="body" idx="4294967295"/>
          </p:nvPr>
        </p:nvSpPr>
        <p:spPr bwMode="auto">
          <a:xfrm>
            <a:off x="4416425" y="1112838"/>
            <a:ext cx="4657725" cy="16510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chemeClr val="accent2"/>
              </a:buClr>
            </a:pPr>
            <a:r>
              <a:rPr lang="en-US" altLang="en-US" sz="1600" b="1" dirty="0" smtClean="0"/>
              <a:t>Process:</a:t>
            </a:r>
          </a:p>
          <a:p>
            <a:pPr lvl="1" eaLnBrk="1" hangingPunct="1">
              <a:buClr>
                <a:schemeClr val="accent2"/>
              </a:buClr>
            </a:pPr>
            <a:r>
              <a:rPr lang="en-US" altLang="en-US" sz="1200" b="1" dirty="0" smtClean="0"/>
              <a:t>Create Customized RFP with </a:t>
            </a:r>
            <a:r>
              <a:rPr lang="en-US" altLang="en-US" sz="1200" b="1" dirty="0" smtClean="0">
                <a:solidFill>
                  <a:srgbClr val="FF0000"/>
                </a:solidFill>
              </a:rPr>
              <a:t>XXXXXX</a:t>
            </a:r>
            <a:r>
              <a:rPr lang="en-US" altLang="en-US" sz="1200" b="1" dirty="0" smtClean="0"/>
              <a:t>’s Input</a:t>
            </a:r>
          </a:p>
          <a:p>
            <a:pPr lvl="2" eaLnBrk="1" hangingPunct="1">
              <a:buClr>
                <a:schemeClr val="accent2"/>
              </a:buClr>
            </a:pPr>
            <a:r>
              <a:rPr lang="en-US" altLang="en-US" sz="800" b="1" dirty="0" smtClean="0"/>
              <a:t>Specific questions &amp; specified weightings</a:t>
            </a:r>
          </a:p>
          <a:p>
            <a:pPr lvl="1" eaLnBrk="1" hangingPunct="1">
              <a:buClr>
                <a:schemeClr val="accent2"/>
              </a:buClr>
            </a:pPr>
            <a:r>
              <a:rPr lang="en-US" altLang="en-US" sz="1200" b="1" dirty="0" smtClean="0"/>
              <a:t>Obtain, Organize &amp; Score Vendor Responses</a:t>
            </a:r>
          </a:p>
          <a:p>
            <a:pPr lvl="1" eaLnBrk="1" hangingPunct="1">
              <a:buClr>
                <a:schemeClr val="accent2"/>
              </a:buClr>
            </a:pPr>
            <a:r>
              <a:rPr lang="en-US" altLang="en-US" sz="1200" b="1" dirty="0" smtClean="0"/>
              <a:t>Review Findings &amp; Schedule Finalist Meetings</a:t>
            </a:r>
          </a:p>
          <a:p>
            <a:pPr lvl="1" eaLnBrk="1" hangingPunct="1">
              <a:buClr>
                <a:schemeClr val="accent2"/>
              </a:buClr>
            </a:pPr>
            <a:r>
              <a:rPr lang="en-US" altLang="en-US" sz="1200" b="1" dirty="0" smtClean="0"/>
              <a:t>Initial Negotiations Pre-Finalist Meetings</a:t>
            </a:r>
          </a:p>
          <a:p>
            <a:pPr lvl="1" eaLnBrk="1" hangingPunct="1">
              <a:buClr>
                <a:schemeClr val="accent2"/>
              </a:buClr>
            </a:pPr>
            <a:r>
              <a:rPr lang="en-US" altLang="en-US" sz="1200" b="1" dirty="0" smtClean="0"/>
              <a:t>Identify Finalist and Negotiate Services &amp; Fees</a:t>
            </a:r>
          </a:p>
          <a:p>
            <a:pPr eaLnBrk="1" hangingPunct="1">
              <a:buClr>
                <a:schemeClr val="accent2"/>
              </a:buClr>
            </a:pPr>
            <a:endParaRPr lang="en-US" altLang="en-US" sz="700" b="1" dirty="0" smtClean="0"/>
          </a:p>
        </p:txBody>
      </p:sp>
      <p:sp>
        <p:nvSpPr>
          <p:cNvPr id="19460" name="Rectangle 4"/>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sp>
        <p:nvSpPr>
          <p:cNvPr id="19461" name="Rectangle 5"/>
          <p:cNvSpPr>
            <a:spLocks noChangeArrowheads="1"/>
          </p:cNvSpPr>
          <p:nvPr/>
        </p:nvSpPr>
        <p:spPr bwMode="auto">
          <a:xfrm>
            <a:off x="0" y="501650"/>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endParaRPr lang="en-US" altLang="en-US"/>
          </a:p>
        </p:txBody>
      </p:sp>
      <p:pic>
        <p:nvPicPr>
          <p:cNvPr id="19462" name="Picture 13"/>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2250" y="1279525"/>
            <a:ext cx="3921125" cy="5275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3" name="Picture 6"/>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657475" y="2832100"/>
            <a:ext cx="6099175" cy="361791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1831987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r>
              <a:rPr lang="en-US" altLang="en-US" sz="3200" smtClean="0"/>
              <a:t>Vendor Search &amp; Negotiation</a:t>
            </a:r>
          </a:p>
        </p:txBody>
      </p:sp>
      <p:sp>
        <p:nvSpPr>
          <p:cNvPr id="20483" name="Rectangle 4"/>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sp>
        <p:nvSpPr>
          <p:cNvPr id="20484" name="Rectangle 5"/>
          <p:cNvSpPr>
            <a:spLocks noChangeArrowheads="1"/>
          </p:cNvSpPr>
          <p:nvPr/>
        </p:nvSpPr>
        <p:spPr bwMode="auto">
          <a:xfrm>
            <a:off x="0" y="501650"/>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endParaRPr lang="en-US" altLang="en-US"/>
          </a:p>
        </p:txBody>
      </p:sp>
      <p:pic>
        <p:nvPicPr>
          <p:cNvPr id="20485" name="Picture 15"/>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84150" y="1093788"/>
            <a:ext cx="5141913" cy="2979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Rectangle 3"/>
          <p:cNvSpPr txBox="1">
            <a:spLocks noChangeArrowheads="1"/>
          </p:cNvSpPr>
          <p:nvPr/>
        </p:nvSpPr>
        <p:spPr bwMode="auto">
          <a:xfrm>
            <a:off x="184150" y="4678363"/>
            <a:ext cx="3281363" cy="2081212"/>
          </a:xfrm>
          <a:prstGeom prst="rect">
            <a:avLst/>
          </a:prstGeom>
          <a:ln>
            <a:miter lim="800000"/>
            <a:headEnd/>
            <a:tailEnd/>
          </a:ln>
        </p:spPr>
        <p:txBody>
          <a:bodyPr/>
          <a:lstStyle>
            <a:lvl1pPr marL="342900" indent="-342900" algn="l" rtl="0" eaLnBrk="0" fontAlgn="base" hangingPunct="0">
              <a:spcBef>
                <a:spcPct val="20000"/>
              </a:spcBef>
              <a:spcAft>
                <a:spcPct val="0"/>
              </a:spcAft>
              <a:buChar char="•"/>
              <a:defRPr sz="3200">
                <a:solidFill>
                  <a:schemeClr val="tx2"/>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2"/>
                </a:solidFill>
                <a:latin typeface="+mn-lt"/>
                <a:cs typeface="+mn-cs"/>
              </a:defRPr>
            </a:lvl2pPr>
            <a:lvl3pPr marL="1143000" indent="-228600" algn="l" rtl="0" eaLnBrk="0" fontAlgn="base" hangingPunct="0">
              <a:spcBef>
                <a:spcPct val="20000"/>
              </a:spcBef>
              <a:spcAft>
                <a:spcPct val="0"/>
              </a:spcAft>
              <a:buChar char="•"/>
              <a:defRPr sz="2400">
                <a:solidFill>
                  <a:schemeClr val="tx2"/>
                </a:solidFill>
                <a:latin typeface="+mn-lt"/>
                <a:cs typeface="+mn-cs"/>
              </a:defRPr>
            </a:lvl3pPr>
            <a:lvl4pPr marL="1600200" indent="-228600" algn="l" rtl="0" eaLnBrk="0" fontAlgn="base" hangingPunct="0">
              <a:spcBef>
                <a:spcPct val="20000"/>
              </a:spcBef>
              <a:spcAft>
                <a:spcPct val="0"/>
              </a:spcAft>
              <a:buChar char="–"/>
              <a:defRPr sz="2000">
                <a:solidFill>
                  <a:schemeClr val="tx2"/>
                </a:solidFill>
                <a:latin typeface="+mn-lt"/>
                <a:cs typeface="+mn-cs"/>
              </a:defRPr>
            </a:lvl4pPr>
            <a:lvl5pPr marL="2057400" indent="-228600" algn="l" rtl="0" eaLnBrk="0" fontAlgn="base" hangingPunct="0">
              <a:spcBef>
                <a:spcPct val="20000"/>
              </a:spcBef>
              <a:spcAft>
                <a:spcPct val="0"/>
              </a:spcAft>
              <a:buChar char="»"/>
              <a:defRPr sz="2000">
                <a:solidFill>
                  <a:schemeClr val="tx2"/>
                </a:solidFill>
                <a:latin typeface="+mn-lt"/>
                <a:cs typeface="+mn-cs"/>
              </a:defRPr>
            </a:lvl5pPr>
            <a:lvl6pPr marL="2514600" indent="-228600" algn="l" rtl="0" fontAlgn="base">
              <a:spcBef>
                <a:spcPct val="20000"/>
              </a:spcBef>
              <a:spcAft>
                <a:spcPct val="0"/>
              </a:spcAft>
              <a:buChar char="»"/>
              <a:defRPr sz="2000">
                <a:solidFill>
                  <a:schemeClr val="tx2"/>
                </a:solidFill>
                <a:latin typeface="+mn-lt"/>
                <a:cs typeface="+mn-cs"/>
              </a:defRPr>
            </a:lvl6pPr>
            <a:lvl7pPr marL="2971800" indent="-228600" algn="l" rtl="0" fontAlgn="base">
              <a:spcBef>
                <a:spcPct val="20000"/>
              </a:spcBef>
              <a:spcAft>
                <a:spcPct val="0"/>
              </a:spcAft>
              <a:buChar char="»"/>
              <a:defRPr sz="2000">
                <a:solidFill>
                  <a:schemeClr val="tx2"/>
                </a:solidFill>
                <a:latin typeface="+mn-lt"/>
                <a:cs typeface="+mn-cs"/>
              </a:defRPr>
            </a:lvl7pPr>
            <a:lvl8pPr marL="3429000" indent="-228600" algn="l" rtl="0" fontAlgn="base">
              <a:spcBef>
                <a:spcPct val="20000"/>
              </a:spcBef>
              <a:spcAft>
                <a:spcPct val="0"/>
              </a:spcAft>
              <a:buChar char="»"/>
              <a:defRPr sz="2000">
                <a:solidFill>
                  <a:schemeClr val="tx2"/>
                </a:solidFill>
                <a:latin typeface="+mn-lt"/>
                <a:cs typeface="+mn-cs"/>
              </a:defRPr>
            </a:lvl8pPr>
            <a:lvl9pPr marL="3886200" indent="-228600" algn="l" rtl="0" fontAlgn="base">
              <a:spcBef>
                <a:spcPct val="20000"/>
              </a:spcBef>
              <a:spcAft>
                <a:spcPct val="0"/>
              </a:spcAft>
              <a:buChar char="»"/>
              <a:defRPr sz="2000">
                <a:solidFill>
                  <a:schemeClr val="tx2"/>
                </a:solidFill>
                <a:latin typeface="+mn-lt"/>
                <a:cs typeface="+mn-cs"/>
              </a:defRPr>
            </a:lvl9pPr>
          </a:lstStyle>
          <a:p>
            <a:pPr eaLnBrk="1" hangingPunct="1">
              <a:buClr>
                <a:schemeClr val="accent2"/>
              </a:buClr>
              <a:defRPr/>
            </a:pPr>
            <a:r>
              <a:rPr lang="en-US" sz="1600" b="1" kern="0" dirty="0" smtClean="0"/>
              <a:t>Provide Side by Side Detail on all Identified Items	</a:t>
            </a:r>
          </a:p>
          <a:p>
            <a:pPr lvl="1" eaLnBrk="1" hangingPunct="1">
              <a:buClr>
                <a:schemeClr val="accent2"/>
              </a:buClr>
              <a:defRPr/>
            </a:pPr>
            <a:r>
              <a:rPr lang="en-US" sz="1200" b="1" kern="0" dirty="0" smtClean="0"/>
              <a:t>Better identification of capabilities &amp; </a:t>
            </a:r>
            <a:r>
              <a:rPr lang="en-US" sz="1200" b="1" kern="0" dirty="0" smtClean="0">
                <a:solidFill>
                  <a:srgbClr val="FF0000"/>
                </a:solidFill>
              </a:rPr>
              <a:t>XXXXXX</a:t>
            </a:r>
            <a:r>
              <a:rPr lang="en-US" sz="1200" b="1" kern="0" dirty="0" smtClean="0"/>
              <a:t> preferences</a:t>
            </a:r>
          </a:p>
          <a:p>
            <a:pPr lvl="1" eaLnBrk="1" hangingPunct="1">
              <a:buClr>
                <a:schemeClr val="accent2"/>
              </a:buClr>
              <a:defRPr/>
            </a:pPr>
            <a:r>
              <a:rPr lang="en-US" sz="1200" b="1" kern="0" dirty="0" smtClean="0"/>
              <a:t>Enables better negotiation</a:t>
            </a:r>
          </a:p>
          <a:p>
            <a:pPr lvl="1" eaLnBrk="1" hangingPunct="1">
              <a:buClr>
                <a:schemeClr val="accent2"/>
              </a:buClr>
              <a:defRPr/>
            </a:pPr>
            <a:r>
              <a:rPr lang="en-US" sz="1200" b="1" kern="0" dirty="0" smtClean="0"/>
              <a:t>Allows </a:t>
            </a:r>
            <a:r>
              <a:rPr lang="en-US" sz="1200" b="1" kern="0" dirty="0" smtClean="0">
                <a:solidFill>
                  <a:srgbClr val="FF0000"/>
                </a:solidFill>
              </a:rPr>
              <a:t>XXXXXX</a:t>
            </a:r>
            <a:r>
              <a:rPr lang="en-US" sz="1200" b="1" kern="0" dirty="0" smtClean="0"/>
              <a:t> to simply Re-order priorities and weightings</a:t>
            </a:r>
          </a:p>
          <a:p>
            <a:pPr lvl="1" eaLnBrk="1" hangingPunct="1">
              <a:buClr>
                <a:schemeClr val="accent2"/>
              </a:buClr>
              <a:defRPr/>
            </a:pPr>
            <a:r>
              <a:rPr lang="en-US" sz="1200" b="1" kern="0" dirty="0" smtClean="0"/>
              <a:t>Tremendous Fiduciary Protection</a:t>
            </a:r>
          </a:p>
        </p:txBody>
      </p:sp>
      <p:pic>
        <p:nvPicPr>
          <p:cNvPr id="20487" name="Picture 7"/>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163763" y="1495425"/>
            <a:ext cx="5457825" cy="313213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20488" name="Picture 4"/>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657600" y="2693988"/>
            <a:ext cx="5389563" cy="380523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8178075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3"/>
          <p:cNvSpPr>
            <a:spLocks noGrp="1" noChangeArrowheads="1"/>
          </p:cNvSpPr>
          <p:nvPr>
            <p:ph type="body" idx="4294967295"/>
          </p:nvPr>
        </p:nvSpPr>
        <p:spPr bwMode="auto">
          <a:xfrm>
            <a:off x="457200" y="1265238"/>
            <a:ext cx="8393113" cy="452596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chemeClr val="accent2"/>
              </a:buClr>
            </a:pPr>
            <a:r>
              <a:rPr lang="en-US" altLang="en-US" sz="2000" b="1" dirty="0" smtClean="0"/>
              <a:t>Will Aggressively Negotiate Vendor Fees and Revenue Sharing/Recapture</a:t>
            </a:r>
          </a:p>
          <a:p>
            <a:pPr eaLnBrk="1" hangingPunct="1">
              <a:buClr>
                <a:schemeClr val="accent2"/>
              </a:buClr>
            </a:pPr>
            <a:endParaRPr lang="en-US" altLang="en-US" sz="500" b="1" dirty="0" smtClean="0"/>
          </a:p>
          <a:p>
            <a:pPr lvl="1" eaLnBrk="1" hangingPunct="1">
              <a:buClr>
                <a:schemeClr val="accent2"/>
              </a:buClr>
            </a:pPr>
            <a:r>
              <a:rPr lang="en-US" altLang="en-US" sz="1800" dirty="0" smtClean="0">
                <a:solidFill>
                  <a:srgbClr val="FF0000"/>
                </a:solidFill>
              </a:rPr>
              <a:t>XXXXXX</a:t>
            </a:r>
            <a:r>
              <a:rPr lang="en-US" altLang="en-US" sz="1800" dirty="0" smtClean="0"/>
              <a:t>’s size will be an advantage</a:t>
            </a:r>
          </a:p>
          <a:p>
            <a:pPr lvl="2" eaLnBrk="1" hangingPunct="1">
              <a:buClr>
                <a:schemeClr val="accent2"/>
              </a:buClr>
            </a:pPr>
            <a:r>
              <a:rPr lang="en-US" altLang="en-US" sz="1600" dirty="0" smtClean="0"/>
              <a:t>As Plan grows, size should be leveraged for better overall pricing, particularly with communication services</a:t>
            </a:r>
          </a:p>
          <a:p>
            <a:pPr lvl="2" eaLnBrk="1" hangingPunct="1">
              <a:buClr>
                <a:schemeClr val="accent2"/>
              </a:buClr>
            </a:pPr>
            <a:endParaRPr lang="en-US" altLang="en-US" sz="1600" dirty="0" smtClean="0"/>
          </a:p>
          <a:p>
            <a:pPr lvl="1" eaLnBrk="1" hangingPunct="1">
              <a:buClr>
                <a:schemeClr val="accent2"/>
              </a:buClr>
            </a:pPr>
            <a:r>
              <a:rPr lang="en-US" altLang="en-US" sz="1800" dirty="0" smtClean="0"/>
              <a:t>Will have opportunity to use vendor proprietary funds for pricing advantages</a:t>
            </a:r>
          </a:p>
          <a:p>
            <a:pPr lvl="2" eaLnBrk="1" hangingPunct="1">
              <a:buClr>
                <a:schemeClr val="accent2"/>
              </a:buClr>
            </a:pPr>
            <a:r>
              <a:rPr lang="en-US" altLang="en-US" sz="1600" dirty="0" smtClean="0"/>
              <a:t>Wells, Fidelity, JPM, American Funds, Putnam &amp; some others give additional revenue credits for funds used on their recordkeeping platforms</a:t>
            </a:r>
          </a:p>
          <a:p>
            <a:pPr lvl="3" eaLnBrk="1" hangingPunct="1">
              <a:buClr>
                <a:schemeClr val="accent2"/>
              </a:buClr>
            </a:pPr>
            <a:r>
              <a:rPr lang="en-US" altLang="en-US" sz="1400" dirty="0" smtClean="0"/>
              <a:t>As long as fund passes IPS screens, may provide enormous pricing advantage</a:t>
            </a:r>
          </a:p>
          <a:p>
            <a:pPr lvl="3" eaLnBrk="1" hangingPunct="1">
              <a:buClr>
                <a:schemeClr val="accent2"/>
              </a:buClr>
            </a:pPr>
            <a:r>
              <a:rPr lang="en-US" altLang="en-US" sz="1400" dirty="0" smtClean="0"/>
              <a:t>If QDIA option, can also solve issue of poor participant allocation and liability that comes with it</a:t>
            </a:r>
          </a:p>
          <a:p>
            <a:pPr lvl="3" eaLnBrk="1" hangingPunct="1">
              <a:buClr>
                <a:schemeClr val="accent2"/>
              </a:buClr>
            </a:pPr>
            <a:endParaRPr lang="en-US" altLang="en-US" sz="1400" dirty="0" smtClean="0"/>
          </a:p>
          <a:p>
            <a:pPr eaLnBrk="1" hangingPunct="1">
              <a:buClr>
                <a:schemeClr val="accent2"/>
              </a:buClr>
            </a:pPr>
            <a:r>
              <a:rPr lang="en-US" altLang="en-US" sz="2200" b="1" dirty="0" smtClean="0"/>
              <a:t>We Track Revenue Sharing Independently of Vendor to Ensure Plan is Receiving What it Should</a:t>
            </a:r>
          </a:p>
        </p:txBody>
      </p:sp>
      <p:sp>
        <p:nvSpPr>
          <p:cNvPr id="5" name="Rectangle 2"/>
          <p:cNvSpPr txBox="1">
            <a:spLocks noChangeArrowheads="1"/>
          </p:cNvSpPr>
          <p:nvPr/>
        </p:nvSpPr>
        <p:spPr bwMode="auto">
          <a:xfrm>
            <a:off x="609600" y="72882"/>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Arial" charset="0"/>
                <a:cs typeface="Arial" charset="0"/>
              </a:defRPr>
            </a:lvl2pPr>
            <a:lvl3pPr algn="ctr" rtl="0" eaLnBrk="0" fontAlgn="base" hangingPunct="0">
              <a:spcBef>
                <a:spcPct val="0"/>
              </a:spcBef>
              <a:spcAft>
                <a:spcPct val="0"/>
              </a:spcAft>
              <a:defRPr sz="4400">
                <a:solidFill>
                  <a:schemeClr val="tx1"/>
                </a:solidFill>
                <a:latin typeface="Arial" charset="0"/>
                <a:cs typeface="Arial" charset="0"/>
              </a:defRPr>
            </a:lvl3pPr>
            <a:lvl4pPr algn="ctr" rtl="0" eaLnBrk="0" fontAlgn="base" hangingPunct="0">
              <a:spcBef>
                <a:spcPct val="0"/>
              </a:spcBef>
              <a:spcAft>
                <a:spcPct val="0"/>
              </a:spcAft>
              <a:defRPr sz="4400">
                <a:solidFill>
                  <a:schemeClr val="tx1"/>
                </a:solidFill>
                <a:latin typeface="Arial" charset="0"/>
                <a:cs typeface="Arial" charset="0"/>
              </a:defRPr>
            </a:lvl4pPr>
            <a:lvl5pPr algn="ctr" rtl="0" eaLnBrk="0" fontAlgn="base" hangingPunct="0">
              <a:spcBef>
                <a:spcPct val="0"/>
              </a:spcBef>
              <a:spcAft>
                <a:spcPct val="0"/>
              </a:spcAft>
              <a:defRPr sz="4400">
                <a:solidFill>
                  <a:schemeClr val="tx1"/>
                </a:solidFill>
                <a:latin typeface="Arial" charset="0"/>
                <a:cs typeface="Arial" charset="0"/>
              </a:defRPr>
            </a:lvl5pPr>
            <a:lvl6pPr marL="457200" algn="ctr" rtl="0" fontAlgn="base">
              <a:spcBef>
                <a:spcPct val="0"/>
              </a:spcBef>
              <a:spcAft>
                <a:spcPct val="0"/>
              </a:spcAft>
              <a:defRPr sz="4400">
                <a:solidFill>
                  <a:schemeClr val="tx1"/>
                </a:solidFill>
                <a:latin typeface="Arial" charset="0"/>
                <a:cs typeface="Arial" charset="0"/>
              </a:defRPr>
            </a:lvl6pPr>
            <a:lvl7pPr marL="914400" algn="ctr" rtl="0" fontAlgn="base">
              <a:spcBef>
                <a:spcPct val="0"/>
              </a:spcBef>
              <a:spcAft>
                <a:spcPct val="0"/>
              </a:spcAft>
              <a:defRPr sz="4400">
                <a:solidFill>
                  <a:schemeClr val="tx1"/>
                </a:solidFill>
                <a:latin typeface="Arial" charset="0"/>
                <a:cs typeface="Arial" charset="0"/>
              </a:defRPr>
            </a:lvl7pPr>
            <a:lvl8pPr marL="1371600" algn="ctr" rtl="0" fontAlgn="base">
              <a:spcBef>
                <a:spcPct val="0"/>
              </a:spcBef>
              <a:spcAft>
                <a:spcPct val="0"/>
              </a:spcAft>
              <a:defRPr sz="4400">
                <a:solidFill>
                  <a:schemeClr val="tx1"/>
                </a:solidFill>
                <a:latin typeface="Arial" charset="0"/>
                <a:cs typeface="Arial" charset="0"/>
              </a:defRPr>
            </a:lvl8pPr>
            <a:lvl9pPr marL="1828800" algn="ctr" rtl="0" fontAlgn="base">
              <a:spcBef>
                <a:spcPct val="0"/>
              </a:spcBef>
              <a:spcAft>
                <a:spcPct val="0"/>
              </a:spcAft>
              <a:defRPr sz="4400">
                <a:solidFill>
                  <a:schemeClr val="tx1"/>
                </a:solidFill>
                <a:latin typeface="Arial" charset="0"/>
                <a:cs typeface="Arial" charset="0"/>
              </a:defRPr>
            </a:lvl9pPr>
          </a:lstStyle>
          <a:p>
            <a:pPr eaLnBrk="1" hangingPunct="1"/>
            <a:r>
              <a:rPr lang="en-US" altLang="en-US" sz="3200" kern="0" dirty="0" smtClean="0"/>
              <a:t>Vendor Benchmarking &amp; Search</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3"/>
          <p:cNvSpPr>
            <a:spLocks noGrp="1" noChangeArrowheads="1"/>
          </p:cNvSpPr>
          <p:nvPr>
            <p:ph type="body" idx="4294967295"/>
          </p:nvPr>
        </p:nvSpPr>
        <p:spPr bwMode="auto">
          <a:xfrm>
            <a:off x="457200" y="1265238"/>
            <a:ext cx="8393113" cy="452596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chemeClr val="accent2"/>
              </a:buClr>
            </a:pPr>
            <a:r>
              <a:rPr lang="en-US" altLang="en-US" sz="2400" b="1" dirty="0" smtClean="0"/>
              <a:t>Our Reputation in the Industry and Scale of Business Provides Advantages</a:t>
            </a:r>
          </a:p>
          <a:p>
            <a:pPr eaLnBrk="1" hangingPunct="1">
              <a:buClr>
                <a:schemeClr val="accent2"/>
              </a:buClr>
            </a:pPr>
            <a:endParaRPr lang="en-US" altLang="en-US" sz="600" b="1" dirty="0" smtClean="0"/>
          </a:p>
          <a:p>
            <a:pPr lvl="1" eaLnBrk="1" hangingPunct="1">
              <a:buClr>
                <a:schemeClr val="accent2"/>
              </a:buClr>
            </a:pPr>
            <a:r>
              <a:rPr lang="en-US" altLang="en-US" sz="2000" dirty="0" smtClean="0"/>
              <a:t>Gives Leverage to Our Clients in Negotiating with Vendors</a:t>
            </a:r>
          </a:p>
          <a:p>
            <a:pPr lvl="2" eaLnBrk="1" hangingPunct="1">
              <a:buClr>
                <a:schemeClr val="accent2"/>
              </a:buClr>
            </a:pPr>
            <a:r>
              <a:rPr lang="en-US" altLang="en-US" sz="1800" dirty="0" smtClean="0"/>
              <a:t>Intimate Knowledge of Industry Costs &amp; Practices</a:t>
            </a:r>
          </a:p>
          <a:p>
            <a:pPr lvl="2" eaLnBrk="1" hangingPunct="1">
              <a:buClr>
                <a:schemeClr val="accent2"/>
              </a:buClr>
            </a:pPr>
            <a:r>
              <a:rPr lang="en-US" altLang="en-US" sz="1800" dirty="0" smtClean="0"/>
              <a:t>Examples:</a:t>
            </a:r>
          </a:p>
          <a:p>
            <a:pPr lvl="3" eaLnBrk="1" hangingPunct="1">
              <a:buClr>
                <a:schemeClr val="accent2"/>
              </a:buClr>
            </a:pPr>
            <a:r>
              <a:rPr lang="en-US" altLang="en-US" sz="1600" dirty="0" smtClean="0"/>
              <a:t>Negotiated the first in nation flexible advisory fee structure on American Funds Plan Premier Platform (</a:t>
            </a:r>
            <a:r>
              <a:rPr lang="en-US" altLang="en-US" sz="1600" dirty="0" err="1" smtClean="0"/>
              <a:t>FasCorp</a:t>
            </a:r>
            <a:r>
              <a:rPr lang="en-US" altLang="en-US" sz="1600" dirty="0" smtClean="0"/>
              <a:t>)</a:t>
            </a:r>
          </a:p>
          <a:p>
            <a:pPr lvl="3" eaLnBrk="1" hangingPunct="1">
              <a:buClr>
                <a:schemeClr val="accent2"/>
              </a:buClr>
            </a:pPr>
            <a:r>
              <a:rPr lang="en-US" altLang="en-US" sz="1600" dirty="0" smtClean="0"/>
              <a:t>Identified out-of-date revenue sharing agreement on Mercer platform that allowed </a:t>
            </a:r>
            <a:r>
              <a:rPr lang="en-US" altLang="en-US" sz="1600" dirty="0" err="1" smtClean="0"/>
              <a:t>GoldenSource</a:t>
            </a:r>
            <a:r>
              <a:rPr lang="en-US" altLang="en-US" sz="1600" dirty="0" smtClean="0"/>
              <a:t> to double revenue sharing/fee offset from Fund</a:t>
            </a:r>
          </a:p>
          <a:p>
            <a:pPr lvl="3" eaLnBrk="1" hangingPunct="1">
              <a:buClr>
                <a:schemeClr val="accent2"/>
              </a:buClr>
            </a:pPr>
            <a:r>
              <a:rPr lang="en-US" altLang="en-US" sz="1600" dirty="0" smtClean="0"/>
              <a:t>Negotiated Sub-T/A rebates for Genzyme Corporation resulting in $30,000+ recapture of fees as early as 2002</a:t>
            </a:r>
          </a:p>
          <a:p>
            <a:pPr lvl="3" eaLnBrk="1" hangingPunct="1">
              <a:buClr>
                <a:schemeClr val="accent2"/>
              </a:buClr>
            </a:pPr>
            <a:r>
              <a:rPr lang="en-US" altLang="en-US" sz="1600" dirty="0" smtClean="0">
                <a:solidFill>
                  <a:srgbClr val="000000"/>
                </a:solidFill>
              </a:rPr>
              <a:t>Saved High Liner Foods &gt; $100,000 of Advisory &amp; Recordkeeping fees</a:t>
            </a:r>
          </a:p>
          <a:p>
            <a:pPr lvl="3" eaLnBrk="1" hangingPunct="1">
              <a:buClr>
                <a:schemeClr val="accent2"/>
              </a:buClr>
            </a:pPr>
            <a:r>
              <a:rPr lang="en-US" altLang="en-US" sz="1600" dirty="0" smtClean="0">
                <a:solidFill>
                  <a:srgbClr val="000000"/>
                </a:solidFill>
              </a:rPr>
              <a:t>Recaptured nearly $200,000 of  Recordkeeping Fees from Fidelity for Vertex Pharmaceuticals and its Participants</a:t>
            </a:r>
          </a:p>
          <a:p>
            <a:pPr lvl="3" eaLnBrk="1" hangingPunct="1">
              <a:buClr>
                <a:schemeClr val="accent2"/>
              </a:buClr>
            </a:pPr>
            <a:endParaRPr lang="en-US" altLang="en-US" sz="1600" dirty="0" smtClean="0">
              <a:solidFill>
                <a:srgbClr val="000000"/>
              </a:solidFill>
            </a:endParaRPr>
          </a:p>
          <a:p>
            <a:pPr lvl="2" eaLnBrk="1" hangingPunct="1">
              <a:buClr>
                <a:schemeClr val="accent2"/>
              </a:buClr>
            </a:pPr>
            <a:r>
              <a:rPr lang="en-US" altLang="en-US" sz="1800" dirty="0" smtClean="0"/>
              <a:t>Established relationship with most vendors</a:t>
            </a:r>
          </a:p>
        </p:txBody>
      </p:sp>
      <p:sp>
        <p:nvSpPr>
          <p:cNvPr id="5" name="Rectangle 2"/>
          <p:cNvSpPr txBox="1">
            <a:spLocks noChangeArrowheads="1"/>
          </p:cNvSpPr>
          <p:nvPr/>
        </p:nvSpPr>
        <p:spPr bwMode="auto">
          <a:xfrm>
            <a:off x="609600" y="72882"/>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Arial" charset="0"/>
                <a:cs typeface="Arial" charset="0"/>
              </a:defRPr>
            </a:lvl2pPr>
            <a:lvl3pPr algn="ctr" rtl="0" eaLnBrk="0" fontAlgn="base" hangingPunct="0">
              <a:spcBef>
                <a:spcPct val="0"/>
              </a:spcBef>
              <a:spcAft>
                <a:spcPct val="0"/>
              </a:spcAft>
              <a:defRPr sz="4400">
                <a:solidFill>
                  <a:schemeClr val="tx1"/>
                </a:solidFill>
                <a:latin typeface="Arial" charset="0"/>
                <a:cs typeface="Arial" charset="0"/>
              </a:defRPr>
            </a:lvl3pPr>
            <a:lvl4pPr algn="ctr" rtl="0" eaLnBrk="0" fontAlgn="base" hangingPunct="0">
              <a:spcBef>
                <a:spcPct val="0"/>
              </a:spcBef>
              <a:spcAft>
                <a:spcPct val="0"/>
              </a:spcAft>
              <a:defRPr sz="4400">
                <a:solidFill>
                  <a:schemeClr val="tx1"/>
                </a:solidFill>
                <a:latin typeface="Arial" charset="0"/>
                <a:cs typeface="Arial" charset="0"/>
              </a:defRPr>
            </a:lvl4pPr>
            <a:lvl5pPr algn="ctr" rtl="0" eaLnBrk="0" fontAlgn="base" hangingPunct="0">
              <a:spcBef>
                <a:spcPct val="0"/>
              </a:spcBef>
              <a:spcAft>
                <a:spcPct val="0"/>
              </a:spcAft>
              <a:defRPr sz="4400">
                <a:solidFill>
                  <a:schemeClr val="tx1"/>
                </a:solidFill>
                <a:latin typeface="Arial" charset="0"/>
                <a:cs typeface="Arial" charset="0"/>
              </a:defRPr>
            </a:lvl5pPr>
            <a:lvl6pPr marL="457200" algn="ctr" rtl="0" fontAlgn="base">
              <a:spcBef>
                <a:spcPct val="0"/>
              </a:spcBef>
              <a:spcAft>
                <a:spcPct val="0"/>
              </a:spcAft>
              <a:defRPr sz="4400">
                <a:solidFill>
                  <a:schemeClr val="tx1"/>
                </a:solidFill>
                <a:latin typeface="Arial" charset="0"/>
                <a:cs typeface="Arial" charset="0"/>
              </a:defRPr>
            </a:lvl6pPr>
            <a:lvl7pPr marL="914400" algn="ctr" rtl="0" fontAlgn="base">
              <a:spcBef>
                <a:spcPct val="0"/>
              </a:spcBef>
              <a:spcAft>
                <a:spcPct val="0"/>
              </a:spcAft>
              <a:defRPr sz="4400">
                <a:solidFill>
                  <a:schemeClr val="tx1"/>
                </a:solidFill>
                <a:latin typeface="Arial" charset="0"/>
                <a:cs typeface="Arial" charset="0"/>
              </a:defRPr>
            </a:lvl7pPr>
            <a:lvl8pPr marL="1371600" algn="ctr" rtl="0" fontAlgn="base">
              <a:spcBef>
                <a:spcPct val="0"/>
              </a:spcBef>
              <a:spcAft>
                <a:spcPct val="0"/>
              </a:spcAft>
              <a:defRPr sz="4400">
                <a:solidFill>
                  <a:schemeClr val="tx1"/>
                </a:solidFill>
                <a:latin typeface="Arial" charset="0"/>
                <a:cs typeface="Arial" charset="0"/>
              </a:defRPr>
            </a:lvl8pPr>
            <a:lvl9pPr marL="1828800" algn="ctr" rtl="0" fontAlgn="base">
              <a:spcBef>
                <a:spcPct val="0"/>
              </a:spcBef>
              <a:spcAft>
                <a:spcPct val="0"/>
              </a:spcAft>
              <a:defRPr sz="4400">
                <a:solidFill>
                  <a:schemeClr val="tx1"/>
                </a:solidFill>
                <a:latin typeface="Arial" charset="0"/>
                <a:cs typeface="Arial" charset="0"/>
              </a:defRPr>
            </a:lvl9pPr>
          </a:lstStyle>
          <a:p>
            <a:pPr eaLnBrk="1" hangingPunct="1"/>
            <a:r>
              <a:rPr lang="en-US" altLang="en-US" sz="3200" kern="0" dirty="0" smtClean="0"/>
              <a:t>Vendor Benchmarking &amp; Search</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r>
              <a:rPr lang="en-US" altLang="en-US" sz="3200" smtClean="0"/>
              <a:t>Investment Monitoring &amp; Reporting</a:t>
            </a:r>
          </a:p>
        </p:txBody>
      </p:sp>
      <p:grpSp>
        <p:nvGrpSpPr>
          <p:cNvPr id="25603" name="Group 3"/>
          <p:cNvGrpSpPr>
            <a:grpSpLocks/>
          </p:cNvGrpSpPr>
          <p:nvPr/>
        </p:nvGrpSpPr>
        <p:grpSpPr bwMode="auto">
          <a:xfrm>
            <a:off x="428625" y="1387475"/>
            <a:ext cx="3101975" cy="2578100"/>
            <a:chOff x="2507521" y="1458096"/>
            <a:chExt cx="4136636" cy="3437253"/>
          </a:xfrm>
        </p:grpSpPr>
        <p:pic>
          <p:nvPicPr>
            <p:cNvPr id="25607" name="Picture 4"/>
            <p:cNvPicPr>
              <a:picLocks noChangeAspect="1"/>
            </p:cNvPicPr>
            <p:nvPr/>
          </p:nvPicPr>
          <p:blipFill>
            <a:blip r:embed="rId2">
              <a:extLst>
                <a:ext uri="{28A0092B-C50C-407E-A947-70E740481C1C}">
                  <a14:useLocalDpi xmlns:a14="http://schemas.microsoft.com/office/drawing/2010/main" val="0"/>
                </a:ext>
              </a:extLst>
            </a:blip>
            <a:srcRect l="20474" t="7941" r="22278" b="7492"/>
            <a:stretch>
              <a:fillRect/>
            </a:stretch>
          </p:blipFill>
          <p:spPr bwMode="auto">
            <a:xfrm>
              <a:off x="2507521" y="1458096"/>
              <a:ext cx="4136636" cy="343725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6" name="Rectangle 5"/>
            <p:cNvSpPr/>
            <p:nvPr/>
          </p:nvSpPr>
          <p:spPr>
            <a:xfrm>
              <a:off x="2693818" y="4101649"/>
              <a:ext cx="675327" cy="5926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50"/>
            </a:p>
          </p:txBody>
        </p:sp>
      </p:grpSp>
      <p:pic>
        <p:nvPicPr>
          <p:cNvPr id="25604" name="Picture 6"/>
          <p:cNvPicPr>
            <a:picLocks noChangeAspect="1"/>
          </p:cNvPicPr>
          <p:nvPr/>
        </p:nvPicPr>
        <p:blipFill>
          <a:blip r:embed="rId3" cstate="print">
            <a:extLst>
              <a:ext uri="{28A0092B-C50C-407E-A947-70E740481C1C}">
                <a14:useLocalDpi xmlns:a14="http://schemas.microsoft.com/office/drawing/2010/main" val="0"/>
              </a:ext>
            </a:extLst>
          </a:blip>
          <a:srcRect l="22308" t="8104" r="24159" b="3822"/>
          <a:stretch>
            <a:fillRect/>
          </a:stretch>
        </p:blipFill>
        <p:spPr bwMode="auto">
          <a:xfrm>
            <a:off x="1627188" y="2151063"/>
            <a:ext cx="3452812" cy="319405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25605" name="Picture 7"/>
          <p:cNvPicPr>
            <a:picLocks noChangeAspect="1"/>
          </p:cNvPicPr>
          <p:nvPr/>
        </p:nvPicPr>
        <p:blipFill>
          <a:blip r:embed="rId4" cstate="print">
            <a:extLst>
              <a:ext uri="{28A0092B-C50C-407E-A947-70E740481C1C}">
                <a14:useLocalDpi xmlns:a14="http://schemas.microsoft.com/office/drawing/2010/main" val="0"/>
              </a:ext>
            </a:extLst>
          </a:blip>
          <a:srcRect l="22263" t="12671" r="20766" b="36687"/>
          <a:stretch>
            <a:fillRect/>
          </a:stretch>
        </p:blipFill>
        <p:spPr bwMode="auto">
          <a:xfrm>
            <a:off x="2824163" y="3217863"/>
            <a:ext cx="4089400" cy="204311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25606" name="Picture 8"/>
          <p:cNvPicPr>
            <a:picLocks noChangeAspect="1"/>
          </p:cNvPicPr>
          <p:nvPr/>
        </p:nvPicPr>
        <p:blipFill>
          <a:blip r:embed="rId5">
            <a:extLst>
              <a:ext uri="{28A0092B-C50C-407E-A947-70E740481C1C}">
                <a14:useLocalDpi xmlns:a14="http://schemas.microsoft.com/office/drawing/2010/main" val="0"/>
              </a:ext>
            </a:extLst>
          </a:blip>
          <a:srcRect l="22447" t="18706" r="20810" b="35709"/>
          <a:stretch>
            <a:fillRect/>
          </a:stretch>
        </p:blipFill>
        <p:spPr bwMode="auto">
          <a:xfrm>
            <a:off x="3482975" y="3960813"/>
            <a:ext cx="5421313" cy="24511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3"/>
          <p:cNvSpPr>
            <a:spLocks noGrp="1" noChangeArrowheads="1"/>
          </p:cNvSpPr>
          <p:nvPr>
            <p:ph type="body" idx="4294967295"/>
          </p:nvPr>
        </p:nvSpPr>
        <p:spPr bwMode="auto">
          <a:xfrm>
            <a:off x="320675" y="1250950"/>
            <a:ext cx="8482013" cy="452596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chemeClr val="accent2"/>
              </a:buClr>
            </a:pPr>
            <a:r>
              <a:rPr lang="en-US" altLang="en-US" sz="2400" b="1" dirty="0" smtClean="0"/>
              <a:t>Provide Quarterly Quantitative &amp; Qualitative Reviews</a:t>
            </a:r>
          </a:p>
          <a:p>
            <a:pPr eaLnBrk="1" hangingPunct="1">
              <a:buClr>
                <a:schemeClr val="accent2"/>
              </a:buClr>
            </a:pPr>
            <a:endParaRPr lang="en-US" altLang="en-US" sz="800" b="1" dirty="0" smtClean="0"/>
          </a:p>
          <a:p>
            <a:pPr lvl="1" eaLnBrk="1" hangingPunct="1">
              <a:buClr>
                <a:schemeClr val="accent2"/>
              </a:buClr>
            </a:pPr>
            <a:r>
              <a:rPr lang="en-US" altLang="en-US" sz="2000" dirty="0" smtClean="0"/>
              <a:t>Can deliver in-person or electronically</a:t>
            </a:r>
          </a:p>
          <a:p>
            <a:pPr lvl="1" eaLnBrk="1" hangingPunct="1">
              <a:buClr>
                <a:schemeClr val="accent2"/>
              </a:buClr>
            </a:pPr>
            <a:r>
              <a:rPr lang="en-US" altLang="en-US" sz="2000" dirty="0" smtClean="0"/>
              <a:t>Incorporates Investment Policy Criteria to evaluate dozens of analytical factors, comparing them to peer group and industry benchmarks</a:t>
            </a:r>
          </a:p>
          <a:p>
            <a:pPr lvl="2" eaLnBrk="1" hangingPunct="1">
              <a:buClr>
                <a:schemeClr val="accent2"/>
              </a:buClr>
            </a:pPr>
            <a:r>
              <a:rPr lang="en-US" altLang="en-US" sz="1800" dirty="0" smtClean="0"/>
              <a:t>Performance, Style Drift, Volatility, Risk Related Returns, Expenses, Sector Concentration, etc.</a:t>
            </a:r>
          </a:p>
          <a:p>
            <a:pPr lvl="1" eaLnBrk="1" hangingPunct="1">
              <a:buClr>
                <a:schemeClr val="accent2"/>
              </a:buClr>
            </a:pPr>
            <a:r>
              <a:rPr lang="en-US" altLang="en-US" sz="2000" dirty="0" smtClean="0"/>
              <a:t>Tracks performance of Model Portfolios to ensure proper spread of volatility &amp; returns</a:t>
            </a:r>
          </a:p>
          <a:p>
            <a:pPr lvl="1" eaLnBrk="1" hangingPunct="1">
              <a:buClr>
                <a:schemeClr val="accent2"/>
              </a:buClr>
            </a:pPr>
            <a:r>
              <a:rPr lang="en-US" altLang="en-US" sz="2000" dirty="0" smtClean="0"/>
              <a:t>Provides summary of expenses, vendor costs and revenue recapture</a:t>
            </a:r>
          </a:p>
          <a:p>
            <a:pPr lvl="1" eaLnBrk="1" hangingPunct="1">
              <a:buClr>
                <a:schemeClr val="accent2"/>
              </a:buClr>
            </a:pPr>
            <a:r>
              <a:rPr lang="en-US" altLang="en-US" sz="2000" dirty="0" smtClean="0"/>
              <a:t>Clear and concise Watch List identification and fund-by-fund commentary</a:t>
            </a:r>
          </a:p>
          <a:p>
            <a:pPr lvl="1" eaLnBrk="1" hangingPunct="1">
              <a:buClr>
                <a:schemeClr val="accent2"/>
              </a:buClr>
            </a:pPr>
            <a:endParaRPr lang="en-US" altLang="en-US" sz="2200" dirty="0" smtClean="0"/>
          </a:p>
          <a:p>
            <a:pPr lvl="1" eaLnBrk="1" hangingPunct="1">
              <a:buClr>
                <a:schemeClr val="accent2"/>
              </a:buClr>
            </a:pPr>
            <a:endParaRPr lang="en-US" altLang="en-US" sz="2000" dirty="0" smtClean="0"/>
          </a:p>
        </p:txBody>
      </p:sp>
      <p:sp>
        <p:nvSpPr>
          <p:cNvPr id="26627" name="Rectangle 2"/>
          <p:cNvSpPr>
            <a:spLocks noGrp="1" noChangeArrowheads="1"/>
          </p:cNvSpPr>
          <p:nvPr>
            <p:ph type="title"/>
          </p:nvPr>
        </p:nvSpPr>
        <p:spPr/>
        <p:txBody>
          <a:bodyPr/>
          <a:lstStyle/>
          <a:p>
            <a:pPr eaLnBrk="1" hangingPunct="1"/>
            <a:r>
              <a:rPr lang="en-US" altLang="en-US" sz="3200" smtClean="0"/>
              <a:t>Investment Monitoring &amp; Reporting</a:t>
            </a:r>
          </a:p>
        </p:txBody>
      </p:sp>
    </p:spTree>
    <p:extLst>
      <p:ext uri="{BB962C8B-B14F-4D97-AF65-F5344CB8AC3E}">
        <p14:creationId xmlns:p14="http://schemas.microsoft.com/office/powerpoint/2010/main" val="170020720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r>
              <a:rPr lang="en-US" altLang="en-US" sz="3200" smtClean="0"/>
              <a:t>Presentation Overview</a:t>
            </a:r>
          </a:p>
        </p:txBody>
      </p:sp>
      <p:sp>
        <p:nvSpPr>
          <p:cNvPr id="5123" name="Rectangle 4"/>
          <p:cNvSpPr>
            <a:spLocks noChangeArrowheads="1"/>
          </p:cNvSpPr>
          <p:nvPr/>
        </p:nvSpPr>
        <p:spPr bwMode="auto">
          <a:xfrm>
            <a:off x="577850" y="1300163"/>
            <a:ext cx="82296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spcBef>
                <a:spcPct val="20000"/>
              </a:spcBef>
              <a:buClr>
                <a:schemeClr val="accent2"/>
              </a:buClr>
              <a:buFontTx/>
              <a:buChar char="•"/>
            </a:pPr>
            <a:r>
              <a:rPr lang="en-US" altLang="en-US" sz="2400" b="1" dirty="0">
                <a:solidFill>
                  <a:schemeClr val="tx2"/>
                </a:solidFill>
              </a:rPr>
              <a:t>Mayflower Advisors Background</a:t>
            </a:r>
          </a:p>
          <a:p>
            <a:pPr eaLnBrk="1" hangingPunct="1">
              <a:spcBef>
                <a:spcPct val="20000"/>
              </a:spcBef>
              <a:buClr>
                <a:schemeClr val="accent2"/>
              </a:buClr>
              <a:buFontTx/>
              <a:buChar char="•"/>
            </a:pPr>
            <a:endParaRPr lang="en-US" altLang="en-US" sz="1200" dirty="0" smtClean="0">
              <a:solidFill>
                <a:schemeClr val="tx2"/>
              </a:solidFill>
            </a:endParaRPr>
          </a:p>
          <a:p>
            <a:pPr eaLnBrk="1" hangingPunct="1">
              <a:spcBef>
                <a:spcPct val="20000"/>
              </a:spcBef>
              <a:buClr>
                <a:schemeClr val="accent2"/>
              </a:buClr>
              <a:buFontTx/>
              <a:buChar char="•"/>
            </a:pPr>
            <a:endParaRPr lang="en-US" altLang="en-US" sz="1200" dirty="0">
              <a:solidFill>
                <a:schemeClr val="tx2"/>
              </a:solidFill>
            </a:endParaRPr>
          </a:p>
          <a:p>
            <a:pPr lvl="2" eaLnBrk="1" hangingPunct="1">
              <a:spcBef>
                <a:spcPct val="20000"/>
              </a:spcBef>
              <a:buClr>
                <a:schemeClr val="accent2"/>
              </a:buClr>
              <a:buFontTx/>
              <a:buChar char="–"/>
            </a:pPr>
            <a:endParaRPr lang="en-US" altLang="en-US" sz="1200" dirty="0" smtClean="0">
              <a:solidFill>
                <a:schemeClr val="tx2"/>
              </a:solidFill>
            </a:endParaRPr>
          </a:p>
          <a:p>
            <a:pPr eaLnBrk="1" hangingPunct="1">
              <a:spcBef>
                <a:spcPct val="20000"/>
              </a:spcBef>
              <a:buClr>
                <a:srgbClr val="333399"/>
              </a:buClr>
              <a:buFontTx/>
              <a:buChar char="•"/>
            </a:pPr>
            <a:r>
              <a:rPr lang="en-US" altLang="en-US" sz="2400" b="1" dirty="0">
                <a:solidFill>
                  <a:srgbClr val="000000"/>
                </a:solidFill>
              </a:rPr>
              <a:t>Employer Solutions</a:t>
            </a:r>
          </a:p>
          <a:p>
            <a:pPr lvl="1" eaLnBrk="1" hangingPunct="1">
              <a:spcBef>
                <a:spcPct val="20000"/>
              </a:spcBef>
              <a:buClr>
                <a:schemeClr val="accent2"/>
              </a:buClr>
              <a:buFontTx/>
              <a:buChar char="–"/>
            </a:pPr>
            <a:r>
              <a:rPr lang="en-US" altLang="en-US" dirty="0" smtClean="0">
                <a:solidFill>
                  <a:schemeClr val="tx2"/>
                </a:solidFill>
              </a:rPr>
              <a:t>Fiduciary Support</a:t>
            </a:r>
          </a:p>
          <a:p>
            <a:pPr lvl="1" eaLnBrk="1" hangingPunct="1">
              <a:spcBef>
                <a:spcPct val="20000"/>
              </a:spcBef>
              <a:buClr>
                <a:schemeClr val="accent2"/>
              </a:buClr>
              <a:buFontTx/>
              <a:buChar char="–"/>
            </a:pPr>
            <a:r>
              <a:rPr lang="en-US" altLang="en-US" dirty="0" smtClean="0">
                <a:solidFill>
                  <a:schemeClr val="tx2"/>
                </a:solidFill>
              </a:rPr>
              <a:t>Plan Design &amp; Testing Support</a:t>
            </a:r>
          </a:p>
          <a:p>
            <a:pPr lvl="1" eaLnBrk="1" hangingPunct="1">
              <a:spcBef>
                <a:spcPct val="20000"/>
              </a:spcBef>
              <a:buClr>
                <a:schemeClr val="accent2"/>
              </a:buClr>
              <a:buFontTx/>
              <a:buChar char="–"/>
            </a:pPr>
            <a:r>
              <a:rPr lang="en-US" altLang="en-US" dirty="0" smtClean="0">
                <a:solidFill>
                  <a:schemeClr val="tx2"/>
                </a:solidFill>
              </a:rPr>
              <a:t>Vendor Benchmarking &amp; Search</a:t>
            </a:r>
          </a:p>
          <a:p>
            <a:pPr lvl="1" eaLnBrk="1" hangingPunct="1">
              <a:spcBef>
                <a:spcPct val="20000"/>
              </a:spcBef>
              <a:buClr>
                <a:schemeClr val="accent2"/>
              </a:buClr>
              <a:buFontTx/>
              <a:buChar char="–"/>
            </a:pPr>
            <a:endParaRPr lang="en-US" altLang="en-US" dirty="0">
              <a:solidFill>
                <a:schemeClr val="tx2"/>
              </a:solidFill>
            </a:endParaRPr>
          </a:p>
          <a:p>
            <a:pPr lvl="1" eaLnBrk="1" hangingPunct="1">
              <a:spcBef>
                <a:spcPct val="20000"/>
              </a:spcBef>
              <a:buClr>
                <a:schemeClr val="accent2"/>
              </a:buClr>
              <a:buFontTx/>
              <a:buChar char="–"/>
            </a:pPr>
            <a:endParaRPr lang="en-US" altLang="en-US" dirty="0">
              <a:solidFill>
                <a:srgbClr val="000000"/>
              </a:solidFill>
            </a:endParaRPr>
          </a:p>
          <a:p>
            <a:pPr eaLnBrk="1" hangingPunct="1">
              <a:spcBef>
                <a:spcPct val="20000"/>
              </a:spcBef>
              <a:buClr>
                <a:schemeClr val="accent2"/>
              </a:buClr>
              <a:buFontTx/>
              <a:buChar char="•"/>
            </a:pPr>
            <a:r>
              <a:rPr lang="en-US" altLang="en-US" sz="2400" b="1" dirty="0" smtClean="0">
                <a:solidFill>
                  <a:schemeClr val="tx2"/>
                </a:solidFill>
              </a:rPr>
              <a:t>Employee </a:t>
            </a:r>
            <a:r>
              <a:rPr lang="en-US" altLang="en-US" sz="2400" b="1" dirty="0">
                <a:solidFill>
                  <a:schemeClr val="tx2"/>
                </a:solidFill>
              </a:rPr>
              <a:t>Communications</a:t>
            </a:r>
          </a:p>
          <a:p>
            <a:pPr lvl="1" eaLnBrk="1" hangingPunct="1">
              <a:spcBef>
                <a:spcPct val="20000"/>
              </a:spcBef>
              <a:buClr>
                <a:schemeClr val="accent2"/>
              </a:buClr>
              <a:buFontTx/>
              <a:buChar char="–"/>
            </a:pPr>
            <a:r>
              <a:rPr lang="en-US" altLang="en-US" dirty="0" smtClean="0">
                <a:solidFill>
                  <a:schemeClr val="tx2"/>
                </a:solidFill>
              </a:rPr>
              <a:t>Education for Groups </a:t>
            </a:r>
            <a:r>
              <a:rPr lang="en-US" altLang="en-US" dirty="0">
                <a:solidFill>
                  <a:schemeClr val="tx2"/>
                </a:solidFill>
              </a:rPr>
              <a:t>&amp; </a:t>
            </a:r>
            <a:r>
              <a:rPr lang="en-US" altLang="en-US" dirty="0" smtClean="0">
                <a:solidFill>
                  <a:schemeClr val="tx2"/>
                </a:solidFill>
              </a:rPr>
              <a:t>Individuals</a:t>
            </a:r>
            <a:endParaRPr lang="en-US" altLang="en-US" dirty="0">
              <a:solidFill>
                <a:schemeClr val="tx2"/>
              </a:solidFill>
            </a:endParaRPr>
          </a:p>
          <a:p>
            <a:pPr lvl="1" eaLnBrk="1" hangingPunct="1">
              <a:spcBef>
                <a:spcPct val="20000"/>
              </a:spcBef>
              <a:buClr>
                <a:schemeClr val="accent2"/>
              </a:buClr>
              <a:buFontTx/>
              <a:buChar char="–"/>
            </a:pPr>
            <a:r>
              <a:rPr lang="en-US" altLang="en-US" dirty="0" smtClean="0">
                <a:solidFill>
                  <a:schemeClr val="tx2"/>
                </a:solidFill>
              </a:rPr>
              <a:t>Sample Materials</a:t>
            </a:r>
            <a:endParaRPr lang="en-US" altLang="en-US" dirty="0">
              <a:solidFill>
                <a:schemeClr val="tx2"/>
              </a:solidFill>
            </a:endParaRPr>
          </a:p>
          <a:p>
            <a:pPr lvl="1" eaLnBrk="1" hangingPunct="1">
              <a:spcBef>
                <a:spcPct val="20000"/>
              </a:spcBef>
              <a:buClr>
                <a:schemeClr val="accent2"/>
              </a:buClr>
              <a:buFontTx/>
              <a:buChar char="–"/>
            </a:pPr>
            <a:r>
              <a:rPr lang="en-US" altLang="en-US" dirty="0">
                <a:solidFill>
                  <a:schemeClr val="tx2"/>
                </a:solidFill>
              </a:rPr>
              <a:t>Participant Contact Database</a:t>
            </a:r>
          </a:p>
          <a:p>
            <a:pPr marL="457200" lvl="1" indent="0" eaLnBrk="1" hangingPunct="1">
              <a:spcBef>
                <a:spcPct val="20000"/>
              </a:spcBef>
              <a:buClr>
                <a:schemeClr val="accent2"/>
              </a:buClr>
            </a:pPr>
            <a:endParaRPr lang="en-US" altLang="en-US" sz="1200" dirty="0">
              <a:solidFill>
                <a:schemeClr val="tx2"/>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3"/>
          <p:cNvSpPr>
            <a:spLocks noGrp="1" noChangeArrowheads="1"/>
          </p:cNvSpPr>
          <p:nvPr>
            <p:ph type="body" idx="4294967295"/>
          </p:nvPr>
        </p:nvSpPr>
        <p:spPr bwMode="auto">
          <a:xfrm>
            <a:off x="320675" y="1250950"/>
            <a:ext cx="8482013" cy="452596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chemeClr val="accent2"/>
              </a:buClr>
            </a:pPr>
            <a:r>
              <a:rPr lang="en-US" altLang="en-US" sz="2400" b="1" smtClean="0"/>
              <a:t>Investment Advisory Services</a:t>
            </a:r>
          </a:p>
          <a:p>
            <a:pPr eaLnBrk="1" hangingPunct="1">
              <a:buClr>
                <a:schemeClr val="accent2"/>
              </a:buClr>
            </a:pPr>
            <a:endParaRPr lang="en-US" altLang="en-US" sz="800" b="1" smtClean="0"/>
          </a:p>
          <a:p>
            <a:pPr lvl="1" eaLnBrk="1" hangingPunct="1">
              <a:buClr>
                <a:schemeClr val="accent2"/>
              </a:buClr>
            </a:pPr>
            <a:r>
              <a:rPr lang="en-US" altLang="en-US" sz="2000" smtClean="0"/>
              <a:t>Size and Reputation Provides Routine and Proactive Access to Investment Managers</a:t>
            </a:r>
          </a:p>
          <a:p>
            <a:pPr lvl="2" eaLnBrk="1" hangingPunct="1">
              <a:buClr>
                <a:schemeClr val="accent2"/>
              </a:buClr>
            </a:pPr>
            <a:r>
              <a:rPr lang="en-US" altLang="en-US" sz="1800" smtClean="0"/>
              <a:t>Meet regularly with PMs and liaisons in our offices</a:t>
            </a:r>
          </a:p>
          <a:p>
            <a:pPr lvl="2" eaLnBrk="1" hangingPunct="1">
              <a:buClr>
                <a:schemeClr val="accent2"/>
              </a:buClr>
            </a:pPr>
            <a:r>
              <a:rPr lang="en-US" altLang="en-US" sz="1800" smtClean="0"/>
              <a:t>Ability to conduct extensive interviews directly with PMs and fund company management during Search process</a:t>
            </a:r>
          </a:p>
          <a:p>
            <a:pPr lvl="2" eaLnBrk="1" hangingPunct="1">
              <a:buClr>
                <a:schemeClr val="accent2"/>
              </a:buClr>
            </a:pPr>
            <a:r>
              <a:rPr lang="en-US" altLang="en-US" sz="1800" smtClean="0"/>
              <a:t>Often informed in advance of Fund closings &amp; mergers, management changes, etc.</a:t>
            </a:r>
          </a:p>
          <a:p>
            <a:pPr lvl="2" eaLnBrk="1" hangingPunct="1">
              <a:buClr>
                <a:schemeClr val="accent2"/>
              </a:buClr>
            </a:pPr>
            <a:r>
              <a:rPr lang="en-US" altLang="en-US" sz="1800" smtClean="0"/>
              <a:t>Back-channel access to platform revenue sharing agreements and fund availability</a:t>
            </a:r>
          </a:p>
          <a:p>
            <a:pPr lvl="1" eaLnBrk="1" hangingPunct="1">
              <a:buClr>
                <a:schemeClr val="accent2"/>
              </a:buClr>
            </a:pPr>
            <a:endParaRPr lang="en-US" altLang="en-US" sz="2200" smtClean="0"/>
          </a:p>
          <a:p>
            <a:pPr lvl="1" eaLnBrk="1" hangingPunct="1">
              <a:buClr>
                <a:schemeClr val="accent2"/>
              </a:buClr>
            </a:pPr>
            <a:r>
              <a:rPr lang="en-US" altLang="en-US" sz="2000" smtClean="0"/>
              <a:t>Do Not Simply Regurgitate a Home Office Report with “Shelf-Space” Biases</a:t>
            </a:r>
          </a:p>
          <a:p>
            <a:pPr lvl="2" eaLnBrk="1" hangingPunct="1">
              <a:buClr>
                <a:schemeClr val="accent2"/>
              </a:buClr>
            </a:pPr>
            <a:r>
              <a:rPr lang="en-US" altLang="en-US" sz="1600" smtClean="0"/>
              <a:t>We are truly independent and have the ability and scale to conduct our own research in combination with other industry standard resources</a:t>
            </a:r>
          </a:p>
        </p:txBody>
      </p:sp>
      <p:sp>
        <p:nvSpPr>
          <p:cNvPr id="26627" name="Rectangle 2"/>
          <p:cNvSpPr>
            <a:spLocks noGrp="1" noChangeArrowheads="1"/>
          </p:cNvSpPr>
          <p:nvPr>
            <p:ph type="title"/>
          </p:nvPr>
        </p:nvSpPr>
        <p:spPr/>
        <p:txBody>
          <a:bodyPr/>
          <a:lstStyle/>
          <a:p>
            <a:pPr eaLnBrk="1" hangingPunct="1"/>
            <a:r>
              <a:rPr lang="en-US" altLang="en-US" sz="3200" smtClean="0"/>
              <a:t>Investment Monitoring &amp; Reporting</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en-US" altLang="en-US" sz="3200" smtClean="0"/>
              <a:t>Importance of Employee Education</a:t>
            </a:r>
          </a:p>
        </p:txBody>
      </p:sp>
      <p:sp>
        <p:nvSpPr>
          <p:cNvPr id="4" name="Content Placeholder 2"/>
          <p:cNvSpPr txBox="1">
            <a:spLocks/>
          </p:cNvSpPr>
          <p:nvPr/>
        </p:nvSpPr>
        <p:spPr>
          <a:xfrm>
            <a:off x="457200" y="1244600"/>
            <a:ext cx="8229600" cy="3263900"/>
          </a:xfrm>
          <a:prstGeom prst="rect">
            <a:avLst/>
          </a:prstGeom>
        </p:spPr>
        <p:txBody>
          <a:bodyPr>
            <a:normAutofit/>
          </a:bodyPr>
          <a:lstStyle>
            <a:lvl1pPr marL="342900" indent="-342900" algn="l" rtl="0" eaLnBrk="0" fontAlgn="base" hangingPunct="0">
              <a:spcBef>
                <a:spcPct val="20000"/>
              </a:spcBef>
              <a:spcAft>
                <a:spcPct val="0"/>
              </a:spcAft>
              <a:buChar char="•"/>
              <a:defRPr sz="3200">
                <a:solidFill>
                  <a:schemeClr val="tx2"/>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2"/>
                </a:solidFill>
                <a:latin typeface="+mn-lt"/>
                <a:cs typeface="+mn-cs"/>
              </a:defRPr>
            </a:lvl2pPr>
            <a:lvl3pPr marL="1143000" indent="-228600" algn="l" rtl="0" eaLnBrk="0" fontAlgn="base" hangingPunct="0">
              <a:spcBef>
                <a:spcPct val="20000"/>
              </a:spcBef>
              <a:spcAft>
                <a:spcPct val="0"/>
              </a:spcAft>
              <a:buChar char="•"/>
              <a:defRPr sz="2400">
                <a:solidFill>
                  <a:schemeClr val="tx2"/>
                </a:solidFill>
                <a:latin typeface="+mn-lt"/>
                <a:cs typeface="+mn-cs"/>
              </a:defRPr>
            </a:lvl3pPr>
            <a:lvl4pPr marL="1600200" indent="-228600" algn="l" rtl="0" eaLnBrk="0" fontAlgn="base" hangingPunct="0">
              <a:spcBef>
                <a:spcPct val="20000"/>
              </a:spcBef>
              <a:spcAft>
                <a:spcPct val="0"/>
              </a:spcAft>
              <a:buChar char="–"/>
              <a:defRPr sz="2000">
                <a:solidFill>
                  <a:schemeClr val="tx2"/>
                </a:solidFill>
                <a:latin typeface="+mn-lt"/>
                <a:cs typeface="+mn-cs"/>
              </a:defRPr>
            </a:lvl4pPr>
            <a:lvl5pPr marL="2057400" indent="-228600" algn="l" rtl="0" eaLnBrk="0" fontAlgn="base" hangingPunct="0">
              <a:spcBef>
                <a:spcPct val="20000"/>
              </a:spcBef>
              <a:spcAft>
                <a:spcPct val="0"/>
              </a:spcAft>
              <a:buChar char="»"/>
              <a:defRPr sz="2000">
                <a:solidFill>
                  <a:schemeClr val="tx2"/>
                </a:solidFill>
                <a:latin typeface="+mn-lt"/>
                <a:cs typeface="+mn-cs"/>
              </a:defRPr>
            </a:lvl5pPr>
            <a:lvl6pPr marL="2514600" indent="-228600" algn="l" rtl="0" fontAlgn="base">
              <a:spcBef>
                <a:spcPct val="20000"/>
              </a:spcBef>
              <a:spcAft>
                <a:spcPct val="0"/>
              </a:spcAft>
              <a:buChar char="»"/>
              <a:defRPr sz="2000">
                <a:solidFill>
                  <a:schemeClr val="tx2"/>
                </a:solidFill>
                <a:latin typeface="+mn-lt"/>
                <a:cs typeface="+mn-cs"/>
              </a:defRPr>
            </a:lvl6pPr>
            <a:lvl7pPr marL="2971800" indent="-228600" algn="l" rtl="0" fontAlgn="base">
              <a:spcBef>
                <a:spcPct val="20000"/>
              </a:spcBef>
              <a:spcAft>
                <a:spcPct val="0"/>
              </a:spcAft>
              <a:buChar char="»"/>
              <a:defRPr sz="2000">
                <a:solidFill>
                  <a:schemeClr val="tx2"/>
                </a:solidFill>
                <a:latin typeface="+mn-lt"/>
                <a:cs typeface="+mn-cs"/>
              </a:defRPr>
            </a:lvl7pPr>
            <a:lvl8pPr marL="3429000" indent="-228600" algn="l" rtl="0" fontAlgn="base">
              <a:spcBef>
                <a:spcPct val="20000"/>
              </a:spcBef>
              <a:spcAft>
                <a:spcPct val="0"/>
              </a:spcAft>
              <a:buChar char="»"/>
              <a:defRPr sz="2000">
                <a:solidFill>
                  <a:schemeClr val="tx2"/>
                </a:solidFill>
                <a:latin typeface="+mn-lt"/>
                <a:cs typeface="+mn-cs"/>
              </a:defRPr>
            </a:lvl8pPr>
            <a:lvl9pPr marL="3886200" indent="-228600" algn="l" rtl="0" fontAlgn="base">
              <a:spcBef>
                <a:spcPct val="20000"/>
              </a:spcBef>
              <a:spcAft>
                <a:spcPct val="0"/>
              </a:spcAft>
              <a:buChar char="»"/>
              <a:defRPr sz="2000">
                <a:solidFill>
                  <a:schemeClr val="tx2"/>
                </a:solidFill>
                <a:latin typeface="+mn-lt"/>
                <a:cs typeface="+mn-cs"/>
              </a:defRPr>
            </a:lvl9pPr>
          </a:lstStyle>
          <a:p>
            <a:pPr>
              <a:buClr>
                <a:schemeClr val="accent2"/>
              </a:buClr>
              <a:defRPr/>
            </a:pPr>
            <a:r>
              <a:rPr lang="en-US" sz="2000" kern="0" dirty="0" smtClean="0"/>
              <a:t>Most employees are not able to obtain financial advice on their own</a:t>
            </a:r>
          </a:p>
          <a:p>
            <a:pPr lvl="1">
              <a:buClr>
                <a:schemeClr val="accent2"/>
              </a:buClr>
              <a:defRPr/>
            </a:pPr>
            <a:r>
              <a:rPr lang="en-US" sz="1800" kern="0" dirty="0" smtClean="0"/>
              <a:t>Too expensive</a:t>
            </a:r>
          </a:p>
          <a:p>
            <a:pPr lvl="1">
              <a:buClr>
                <a:schemeClr val="accent2"/>
              </a:buClr>
              <a:defRPr/>
            </a:pPr>
            <a:r>
              <a:rPr lang="en-US" sz="1800" kern="0" dirty="0" smtClean="0"/>
              <a:t>Financial markets can be intimidating</a:t>
            </a:r>
          </a:p>
          <a:p>
            <a:pPr lvl="1">
              <a:buClr>
                <a:schemeClr val="accent2"/>
              </a:buClr>
              <a:defRPr/>
            </a:pPr>
            <a:r>
              <a:rPr lang="en-US" sz="1800" kern="0" dirty="0" smtClean="0"/>
              <a:t>Not sure whom to trust</a:t>
            </a:r>
          </a:p>
          <a:p>
            <a:pPr lvl="1">
              <a:buClr>
                <a:schemeClr val="accent2"/>
              </a:buClr>
              <a:defRPr/>
            </a:pPr>
            <a:endParaRPr lang="en-US" sz="1400" kern="0" dirty="0" smtClean="0"/>
          </a:p>
          <a:p>
            <a:pPr>
              <a:buClr>
                <a:schemeClr val="accent2"/>
              </a:buClr>
              <a:defRPr/>
            </a:pPr>
            <a:r>
              <a:rPr lang="en-US" sz="2000" kern="0" dirty="0" smtClean="0"/>
              <a:t>The scale of a 401(k) gives each employee access to an unbiased advisor to whom they may not otherwise have access</a:t>
            </a:r>
          </a:p>
          <a:p>
            <a:pPr>
              <a:buClr>
                <a:schemeClr val="accent2"/>
              </a:buClr>
              <a:defRPr/>
            </a:pPr>
            <a:endParaRPr lang="en-US" sz="1000" kern="0" dirty="0" smtClean="0"/>
          </a:p>
          <a:p>
            <a:pPr>
              <a:buClr>
                <a:schemeClr val="accent2"/>
              </a:buClr>
              <a:defRPr/>
            </a:pPr>
            <a:r>
              <a:rPr lang="en-US" sz="2000" kern="0" dirty="0" smtClean="0"/>
              <a:t>People save more when they are educated!</a:t>
            </a:r>
          </a:p>
        </p:txBody>
      </p:sp>
      <p:graphicFrame>
        <p:nvGraphicFramePr>
          <p:cNvPr id="7" name="Table 6"/>
          <p:cNvGraphicFramePr>
            <a:graphicFrameLocks noGrp="1"/>
          </p:cNvGraphicFramePr>
          <p:nvPr/>
        </p:nvGraphicFramePr>
        <p:xfrm>
          <a:off x="947738" y="4332288"/>
          <a:ext cx="7058025" cy="1143000"/>
        </p:xfrm>
        <a:graphic>
          <a:graphicData uri="http://schemas.openxmlformats.org/drawingml/2006/table">
            <a:tbl>
              <a:tblPr firstRow="1" bandRow="1"/>
              <a:tblGrid>
                <a:gridCol w="4108772"/>
                <a:gridCol w="1631152"/>
                <a:gridCol w="1318101"/>
              </a:tblGrid>
              <a:tr h="285750">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r>
                        <a:rPr lang="en-US" sz="1400" dirty="0" smtClean="0"/>
                        <a:t>*</a:t>
                      </a:r>
                      <a:endParaRPr lang="en-US" sz="1400" dirty="0"/>
                    </a:p>
                  </a:txBody>
                  <a:tcPr marL="68583" marR="68583" marT="34290" marB="3429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5B9BD5"/>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gn="ctr"/>
                      <a:r>
                        <a:rPr lang="en-US" sz="1400" dirty="0" smtClean="0"/>
                        <a:t>Advisor</a:t>
                      </a:r>
                      <a:endParaRPr lang="en-US" sz="1400" dirty="0"/>
                    </a:p>
                  </a:txBody>
                  <a:tcPr marL="68583" marR="68583" marT="34290" marB="3429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5B9BD5"/>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gn="ctr"/>
                      <a:r>
                        <a:rPr lang="en-US" sz="1400" dirty="0" smtClean="0"/>
                        <a:t>No Advisor</a:t>
                      </a:r>
                      <a:endParaRPr lang="en-US" sz="1400" dirty="0"/>
                    </a:p>
                  </a:txBody>
                  <a:tcPr marL="68583" marR="68583" marT="34290" marB="3429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5B9BD5"/>
                    </a:solidFill>
                  </a:tcPr>
                </a:tc>
              </a:tr>
              <a:tr h="285750">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US" sz="1400" dirty="0" smtClean="0"/>
                        <a:t>Have</a:t>
                      </a:r>
                      <a:r>
                        <a:rPr lang="en-US" sz="1400" baseline="0" dirty="0" smtClean="0"/>
                        <a:t> a Savings Goal for Retirement</a:t>
                      </a:r>
                      <a:endParaRPr lang="en-US" sz="1400" dirty="0"/>
                    </a:p>
                  </a:txBody>
                  <a:tcPr marL="68583" marR="68583" marT="34290" marB="3429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5B9BD5">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r>
                        <a:rPr lang="en-US" sz="1400" dirty="0" smtClean="0"/>
                        <a:t>74%</a:t>
                      </a:r>
                      <a:endParaRPr lang="en-US" sz="1400" dirty="0"/>
                    </a:p>
                  </a:txBody>
                  <a:tcPr marL="68583" marR="68583" marT="34290" marB="3429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5B9BD5">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r>
                        <a:rPr lang="en-US" sz="1400" dirty="0" smtClean="0"/>
                        <a:t>54%</a:t>
                      </a:r>
                      <a:endParaRPr lang="en-US" sz="1400" dirty="0"/>
                    </a:p>
                  </a:txBody>
                  <a:tcPr marL="68583" marR="68583" marT="34290" marB="3429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5B9BD5">
                        <a:tint val="40000"/>
                      </a:srgbClr>
                    </a:solidFill>
                  </a:tcPr>
                </a:tc>
              </a:tr>
              <a:tr h="285750">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US" sz="1400" dirty="0" smtClean="0"/>
                        <a:t>Savings Rate</a:t>
                      </a:r>
                      <a:endParaRPr lang="en-US" sz="1400" dirty="0"/>
                    </a:p>
                  </a:txBody>
                  <a:tcPr marL="68583" marR="68583"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5B9BD5">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r>
                        <a:rPr lang="en-US" sz="1400" dirty="0" smtClean="0"/>
                        <a:t>9.5%</a:t>
                      </a:r>
                      <a:endParaRPr lang="en-US" sz="1400" dirty="0"/>
                    </a:p>
                  </a:txBody>
                  <a:tcPr marL="68583" marR="68583"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5B9BD5">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r>
                        <a:rPr lang="en-US" sz="1400" dirty="0" smtClean="0"/>
                        <a:t>7.8%</a:t>
                      </a:r>
                      <a:endParaRPr lang="en-US" sz="1400" dirty="0"/>
                    </a:p>
                  </a:txBody>
                  <a:tcPr marL="68583" marR="68583"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5B9BD5">
                        <a:tint val="20000"/>
                      </a:srgbClr>
                    </a:solidFill>
                  </a:tcPr>
                </a:tc>
              </a:tr>
              <a:tr h="285750">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US" sz="1400" dirty="0" smtClean="0"/>
                        <a:t>More Confident in your Financial Decisions</a:t>
                      </a:r>
                      <a:endParaRPr lang="en-US" sz="1400" dirty="0"/>
                    </a:p>
                  </a:txBody>
                  <a:tcPr marL="68583" marR="68583"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5B9BD5">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r>
                        <a:rPr lang="en-US" sz="1400" dirty="0" smtClean="0"/>
                        <a:t>70%</a:t>
                      </a:r>
                      <a:endParaRPr lang="en-US" sz="1400" dirty="0"/>
                    </a:p>
                  </a:txBody>
                  <a:tcPr marL="68583" marR="68583"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5B9BD5">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r>
                        <a:rPr lang="en-US" sz="1400" dirty="0" smtClean="0"/>
                        <a:t>39%</a:t>
                      </a:r>
                    </a:p>
                  </a:txBody>
                  <a:tcPr marL="68583" marR="68583"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5B9BD5">
                        <a:tint val="40000"/>
                      </a:srgbClr>
                    </a:solidFill>
                  </a:tcPr>
                </a:tc>
              </a:tr>
            </a:tbl>
          </a:graphicData>
        </a:graphic>
      </p:graphicFrame>
      <p:sp>
        <p:nvSpPr>
          <p:cNvPr id="8" name="TextBox 7"/>
          <p:cNvSpPr txBox="1"/>
          <p:nvPr/>
        </p:nvSpPr>
        <p:spPr>
          <a:xfrm>
            <a:off x="1087438" y="5499100"/>
            <a:ext cx="6116637" cy="217488"/>
          </a:xfrm>
          <a:prstGeom prst="rect">
            <a:avLst/>
          </a:prstGeom>
          <a:solidFill>
            <a:sysClr val="window" lastClr="FFFFFF"/>
          </a:solidFill>
        </p:spPr>
        <p:txBody>
          <a:bodyPr>
            <a:spAutoFit/>
          </a:bodyPr>
          <a:lstStyle/>
          <a:p>
            <a:pPr eaLnBrk="1" fontAlgn="auto" hangingPunct="1">
              <a:spcBef>
                <a:spcPts val="0"/>
              </a:spcBef>
              <a:spcAft>
                <a:spcPts val="0"/>
              </a:spcAft>
              <a:defRPr/>
            </a:pPr>
            <a:r>
              <a:rPr lang="en-US" sz="825" b="1" kern="0" dirty="0">
                <a:solidFill>
                  <a:prstClr val="black"/>
                </a:solidFill>
                <a:latin typeface="Calibri" panose="020F0502020204030204"/>
                <a:cs typeface="+mn-cs"/>
              </a:rPr>
              <a:t>*“People Who Get 401(k) Advice are Better Savers. Too Bad Many People Don’t Get Advice.”, Washington Post, August 25, 2014</a:t>
            </a:r>
          </a:p>
        </p:txBody>
      </p:sp>
      <p:graphicFrame>
        <p:nvGraphicFramePr>
          <p:cNvPr id="9" name="Table 8"/>
          <p:cNvGraphicFramePr>
            <a:graphicFrameLocks noGrp="1"/>
          </p:cNvGraphicFramePr>
          <p:nvPr/>
        </p:nvGraphicFramePr>
        <p:xfrm>
          <a:off x="982663" y="5770563"/>
          <a:ext cx="7058025" cy="495300"/>
        </p:xfrm>
        <a:graphic>
          <a:graphicData uri="http://schemas.openxmlformats.org/drawingml/2006/table">
            <a:tbl>
              <a:tblPr firstRow="1" bandRow="1"/>
              <a:tblGrid>
                <a:gridCol w="7058025"/>
              </a:tblGrid>
              <a:tr h="473364">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r>
                        <a:rPr lang="en-US" sz="1400" b="0" dirty="0" smtClean="0"/>
                        <a:t>People</a:t>
                      </a:r>
                      <a:r>
                        <a:rPr lang="en-US" sz="1400" b="0" baseline="0" dirty="0" smtClean="0"/>
                        <a:t> with a financial advisor accumulate an average of 58% more in assets over a 4-6 year time period, and as much as 99% more in 7-10 years.</a:t>
                      </a:r>
                      <a:endParaRPr lang="en-US" sz="1400" b="0" dirty="0" smtClean="0"/>
                    </a:p>
                  </a:txBody>
                  <a:tcPr marL="68583" marR="68583" marT="34290" marB="34290">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5B9BD5"/>
                    </a:solidFill>
                  </a:tcPr>
                </a:tc>
              </a:tr>
            </a:tbl>
          </a:graphicData>
        </a:graphic>
      </p:graphicFrame>
      <p:sp>
        <p:nvSpPr>
          <p:cNvPr id="10" name="TextBox 9"/>
          <p:cNvSpPr txBox="1"/>
          <p:nvPr/>
        </p:nvSpPr>
        <p:spPr>
          <a:xfrm>
            <a:off x="1095375" y="6259513"/>
            <a:ext cx="6118225" cy="217487"/>
          </a:xfrm>
          <a:prstGeom prst="rect">
            <a:avLst/>
          </a:prstGeom>
          <a:solidFill>
            <a:sysClr val="window" lastClr="FFFFFF"/>
          </a:solidFill>
        </p:spPr>
        <p:txBody>
          <a:bodyPr>
            <a:spAutoFit/>
          </a:bodyPr>
          <a:lstStyle/>
          <a:p>
            <a:pPr eaLnBrk="1" fontAlgn="auto" hangingPunct="1">
              <a:spcBef>
                <a:spcPts val="0"/>
              </a:spcBef>
              <a:spcAft>
                <a:spcPts val="0"/>
              </a:spcAft>
              <a:defRPr/>
            </a:pPr>
            <a:r>
              <a:rPr lang="en-US" sz="825" b="1" kern="0" dirty="0">
                <a:solidFill>
                  <a:prstClr val="black"/>
                </a:solidFill>
                <a:latin typeface="Calibri" panose="020F0502020204030204"/>
                <a:cs typeface="+mn-cs"/>
              </a:rPr>
              <a:t>*CIRANO (2012) http://www.cirano.qc.ca</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r>
              <a:rPr lang="en-US" altLang="en-US" sz="3200" smtClean="0"/>
              <a:t>Employee Education Services</a:t>
            </a:r>
          </a:p>
        </p:txBody>
      </p:sp>
      <p:sp>
        <p:nvSpPr>
          <p:cNvPr id="14339" name="Rectangle 3"/>
          <p:cNvSpPr>
            <a:spLocks noGrp="1" noChangeArrowheads="1"/>
          </p:cNvSpPr>
          <p:nvPr>
            <p:ph type="body" idx="4294967295"/>
          </p:nvPr>
        </p:nvSpPr>
        <p:spPr bwMode="auto">
          <a:xfrm>
            <a:off x="457200" y="1150938"/>
            <a:ext cx="8355013" cy="498316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Clr>
                <a:schemeClr val="accent2"/>
              </a:buClr>
            </a:pPr>
            <a:r>
              <a:rPr lang="en-US" altLang="en-US" sz="2000" b="1" dirty="0" smtClean="0"/>
              <a:t>Group Education Meetings</a:t>
            </a:r>
          </a:p>
          <a:p>
            <a:pPr lvl="1">
              <a:buClr>
                <a:schemeClr val="accent2"/>
              </a:buClr>
            </a:pPr>
            <a:r>
              <a:rPr lang="en-US" altLang="en-US" sz="1800" dirty="0" smtClean="0"/>
              <a:t>Customized 401(k) education</a:t>
            </a:r>
          </a:p>
          <a:p>
            <a:pPr lvl="2">
              <a:buClr>
                <a:schemeClr val="accent2"/>
              </a:buClr>
            </a:pPr>
            <a:r>
              <a:rPr lang="en-US" altLang="en-US" sz="1400" dirty="0" smtClean="0"/>
              <a:t>Use examples specific to your employee demographics</a:t>
            </a:r>
          </a:p>
          <a:p>
            <a:pPr lvl="1">
              <a:buClr>
                <a:schemeClr val="accent2"/>
              </a:buClr>
            </a:pPr>
            <a:r>
              <a:rPr lang="en-US" altLang="en-US" sz="1800" dirty="0" smtClean="0"/>
              <a:t>Financial literacy series</a:t>
            </a:r>
          </a:p>
          <a:p>
            <a:pPr lvl="1">
              <a:buClr>
                <a:schemeClr val="accent2"/>
              </a:buClr>
            </a:pPr>
            <a:endParaRPr lang="en-US" altLang="en-US" sz="1600" dirty="0" smtClean="0"/>
          </a:p>
          <a:p>
            <a:pPr>
              <a:buClr>
                <a:schemeClr val="accent2"/>
              </a:buClr>
            </a:pPr>
            <a:r>
              <a:rPr lang="en-US" altLang="en-US" sz="2000" b="1" dirty="0" smtClean="0"/>
              <a:t>1-on-1 </a:t>
            </a:r>
            <a:r>
              <a:rPr lang="en-US" altLang="en-US" sz="2000" b="1" dirty="0"/>
              <a:t>E</a:t>
            </a:r>
            <a:r>
              <a:rPr lang="en-US" altLang="en-US" sz="2000" b="1" dirty="0" smtClean="0"/>
              <a:t>ducation </a:t>
            </a:r>
            <a:r>
              <a:rPr lang="en-US" altLang="en-US" sz="2000" b="1" dirty="0"/>
              <a:t>S</a:t>
            </a:r>
            <a:r>
              <a:rPr lang="en-US" altLang="en-US" sz="2000" b="1" dirty="0" smtClean="0"/>
              <a:t>essions</a:t>
            </a:r>
          </a:p>
          <a:p>
            <a:pPr lvl="1">
              <a:buClr>
                <a:schemeClr val="accent2"/>
              </a:buClr>
            </a:pPr>
            <a:r>
              <a:rPr lang="en-US" altLang="en-US" sz="1800" dirty="0" smtClean="0"/>
              <a:t>Chance for an employee to gain advice they may not attain on their own</a:t>
            </a:r>
          </a:p>
          <a:p>
            <a:pPr lvl="1">
              <a:buClr>
                <a:schemeClr val="accent2"/>
              </a:buClr>
            </a:pPr>
            <a:r>
              <a:rPr lang="en-US" altLang="en-US" sz="1800" dirty="0" smtClean="0"/>
              <a:t>Personalized attention gives employee confidence moving forward</a:t>
            </a:r>
          </a:p>
          <a:p>
            <a:pPr lvl="1">
              <a:buClr>
                <a:schemeClr val="accent2"/>
              </a:buClr>
            </a:pPr>
            <a:r>
              <a:rPr lang="en-US" altLang="en-US" sz="1800" dirty="0" smtClean="0"/>
              <a:t>Ability to affect 401(k) changes in the meeting</a:t>
            </a:r>
          </a:p>
          <a:p>
            <a:pPr lvl="1">
              <a:buClr>
                <a:schemeClr val="accent2"/>
              </a:buClr>
            </a:pPr>
            <a:endParaRPr lang="en-US" altLang="en-US" sz="1400" dirty="0" smtClean="0"/>
          </a:p>
          <a:p>
            <a:pPr>
              <a:buClr>
                <a:schemeClr val="accent2"/>
              </a:buClr>
            </a:pPr>
            <a:r>
              <a:rPr lang="en-US" altLang="en-US" sz="2000" b="1" dirty="0" smtClean="0"/>
              <a:t>Provide Direct Email &amp; Toll-Free Phone to Licensed Advisor</a:t>
            </a:r>
          </a:p>
          <a:p>
            <a:pPr lvl="1">
              <a:buClr>
                <a:schemeClr val="accent2"/>
              </a:buClr>
            </a:pPr>
            <a:r>
              <a:rPr lang="en-US" altLang="en-US" sz="1800" dirty="0" smtClean="0"/>
              <a:t>Scheduling never need limit your employees’ access to advice</a:t>
            </a:r>
          </a:p>
          <a:p>
            <a:pPr lvl="1">
              <a:buClr>
                <a:schemeClr val="accent2"/>
              </a:buClr>
            </a:pPr>
            <a:endParaRPr lang="en-US" altLang="en-US" sz="1400" dirty="0" smtClean="0"/>
          </a:p>
          <a:p>
            <a:pPr>
              <a:buClr>
                <a:schemeClr val="accent2"/>
              </a:buClr>
            </a:pPr>
            <a:r>
              <a:rPr lang="en-US" altLang="en-US" sz="2000" b="1" dirty="0" smtClean="0"/>
              <a:t>Create Model Portfolios</a:t>
            </a:r>
          </a:p>
          <a:p>
            <a:pPr lvl="1">
              <a:buClr>
                <a:schemeClr val="accent2"/>
              </a:buClr>
            </a:pPr>
            <a:r>
              <a:rPr lang="en-US" altLang="en-US" sz="1800" dirty="0" smtClean="0"/>
              <a:t>Hard code into recordkeeping system if possible</a:t>
            </a:r>
          </a:p>
          <a:p>
            <a:pPr lvl="1">
              <a:buClr>
                <a:schemeClr val="accent2"/>
              </a:buClr>
            </a:pPr>
            <a:r>
              <a:rPr lang="en-US" altLang="en-US" sz="1800" dirty="0" smtClean="0"/>
              <a:t>Eases the investment selection process for participants</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en-US" altLang="en-US" sz="3200" smtClean="0"/>
              <a:t>Pro-Active Approach with Your Employees</a:t>
            </a:r>
          </a:p>
        </p:txBody>
      </p:sp>
      <p:sp>
        <p:nvSpPr>
          <p:cNvPr id="12291" name="Rectangle 3"/>
          <p:cNvSpPr>
            <a:spLocks noGrp="1" noChangeArrowheads="1"/>
          </p:cNvSpPr>
          <p:nvPr>
            <p:ph type="body" idx="4294967295"/>
          </p:nvPr>
        </p:nvSpPr>
        <p:spPr bwMode="auto">
          <a:xfrm>
            <a:off x="457200" y="1095375"/>
            <a:ext cx="8229600" cy="2490788"/>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90000"/>
              </a:lnSpc>
              <a:buClr>
                <a:schemeClr val="accent2"/>
              </a:buClr>
              <a:defRPr/>
            </a:pPr>
            <a:r>
              <a:rPr lang="en-US" altLang="en-US" sz="2000" b="1" dirty="0" smtClean="0"/>
              <a:t>Extensive experience with Large, Multiple Location Populations</a:t>
            </a:r>
          </a:p>
          <a:p>
            <a:pPr lvl="1" eaLnBrk="1" hangingPunct="1">
              <a:lnSpc>
                <a:spcPct val="90000"/>
              </a:lnSpc>
              <a:buClr>
                <a:schemeClr val="accent2"/>
              </a:buClr>
              <a:defRPr/>
            </a:pPr>
            <a:r>
              <a:rPr lang="en-US" altLang="en-US" sz="1600" dirty="0" smtClean="0"/>
              <a:t>Our scales gives us the ability to handle large volume of inquiries</a:t>
            </a:r>
          </a:p>
          <a:p>
            <a:pPr marL="0" indent="0" eaLnBrk="1" hangingPunct="1">
              <a:lnSpc>
                <a:spcPct val="90000"/>
              </a:lnSpc>
              <a:buClr>
                <a:schemeClr val="accent2"/>
              </a:buClr>
              <a:buFontTx/>
              <a:buNone/>
              <a:defRPr/>
            </a:pPr>
            <a:endParaRPr lang="en-US" altLang="en-US" sz="700" b="1" dirty="0" smtClean="0"/>
          </a:p>
          <a:p>
            <a:pPr eaLnBrk="1" hangingPunct="1">
              <a:lnSpc>
                <a:spcPct val="90000"/>
              </a:lnSpc>
              <a:buClr>
                <a:schemeClr val="accent2"/>
              </a:buClr>
              <a:defRPr/>
            </a:pPr>
            <a:r>
              <a:rPr lang="en-US" altLang="en-US" sz="2000" b="1" dirty="0" smtClean="0"/>
              <a:t>Unique Contact Management System for Participants</a:t>
            </a:r>
          </a:p>
          <a:p>
            <a:pPr lvl="1" eaLnBrk="1" hangingPunct="1">
              <a:lnSpc>
                <a:spcPct val="90000"/>
              </a:lnSpc>
              <a:buClr>
                <a:schemeClr val="accent2"/>
              </a:buClr>
              <a:defRPr/>
            </a:pPr>
            <a:endParaRPr lang="en-US" altLang="en-US" sz="700" dirty="0" smtClean="0"/>
          </a:p>
          <a:p>
            <a:pPr lvl="1" eaLnBrk="1" hangingPunct="1">
              <a:lnSpc>
                <a:spcPct val="90000"/>
              </a:lnSpc>
              <a:buClr>
                <a:schemeClr val="accent2"/>
              </a:buClr>
              <a:defRPr/>
            </a:pPr>
            <a:r>
              <a:rPr lang="en-US" altLang="en-US" sz="1600" dirty="0" smtClean="0"/>
              <a:t>Track virtually all contacts and follow up with our Plan Management Portal</a:t>
            </a:r>
          </a:p>
          <a:p>
            <a:pPr lvl="1" eaLnBrk="1" hangingPunct="1">
              <a:lnSpc>
                <a:spcPct val="90000"/>
              </a:lnSpc>
              <a:buClr>
                <a:schemeClr val="accent2"/>
              </a:buClr>
              <a:defRPr/>
            </a:pPr>
            <a:r>
              <a:rPr lang="en-US" altLang="en-US" sz="1600" dirty="0" smtClean="0"/>
              <a:t>Can provide plan sponsor access</a:t>
            </a:r>
            <a:endParaRPr lang="en-US" altLang="en-US" sz="1400" dirty="0" smtClean="0"/>
          </a:p>
        </p:txBody>
      </p:sp>
      <p:sp>
        <p:nvSpPr>
          <p:cNvPr id="5" name="TextBox 41"/>
          <p:cNvSpPr txBox="1">
            <a:spLocks noChangeArrowheads="1"/>
          </p:cNvSpPr>
          <p:nvPr/>
        </p:nvSpPr>
        <p:spPr bwMode="auto">
          <a:xfrm>
            <a:off x="2576513" y="2927350"/>
            <a:ext cx="982662" cy="34766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en-US" altLang="en-US" sz="825" b="1" i="1" dirty="0"/>
              <a:t>Color coding indicates </a:t>
            </a:r>
            <a:r>
              <a:rPr lang="en-US" altLang="en-US" sz="825" b="1" i="1" dirty="0" smtClean="0"/>
              <a:t>status</a:t>
            </a:r>
            <a:endParaRPr lang="en-US" altLang="en-US" sz="825" b="1" i="1" dirty="0"/>
          </a:p>
        </p:txBody>
      </p:sp>
      <p:pic>
        <p:nvPicPr>
          <p:cNvPr id="6" name="Picture 5"/>
          <p:cNvPicPr>
            <a:picLocks noChangeAspect="1"/>
          </p:cNvPicPr>
          <p:nvPr/>
        </p:nvPicPr>
        <p:blipFill rotWithShape="1">
          <a:blip r:embed="rId2"/>
          <a:srcRect l="8777" t="19684" r="19434" b="25025"/>
          <a:stretch/>
        </p:blipFill>
        <p:spPr>
          <a:xfrm>
            <a:off x="1223963" y="3384550"/>
            <a:ext cx="7405687" cy="320833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8" name="Rectangle 7"/>
          <p:cNvSpPr/>
          <p:nvPr/>
        </p:nvSpPr>
        <p:spPr>
          <a:xfrm>
            <a:off x="5843588" y="3805238"/>
            <a:ext cx="2147887" cy="1554162"/>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50"/>
          </a:p>
        </p:txBody>
      </p:sp>
      <p:sp>
        <p:nvSpPr>
          <p:cNvPr id="9" name="TextBox 41"/>
          <p:cNvSpPr txBox="1">
            <a:spLocks noChangeArrowheads="1"/>
          </p:cNvSpPr>
          <p:nvPr/>
        </p:nvSpPr>
        <p:spPr bwMode="auto">
          <a:xfrm>
            <a:off x="7734300" y="5554663"/>
            <a:ext cx="1312863" cy="473075"/>
          </a:xfrm>
          <a:prstGeom prst="rect">
            <a:avLst/>
          </a:prstGeom>
          <a:solidFill>
            <a:schemeClr val="bg1"/>
          </a:solidFill>
          <a:ln>
            <a:solidFill>
              <a:schemeClr val="tx1"/>
            </a:solidFill>
          </a:ln>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en-US" altLang="en-US" sz="825" b="1" i="1" dirty="0"/>
              <a:t>Next steps keeps continuity between associates</a:t>
            </a:r>
          </a:p>
        </p:txBody>
      </p:sp>
      <p:cxnSp>
        <p:nvCxnSpPr>
          <p:cNvPr id="10" name="Straight Arrow Connector 9"/>
          <p:cNvCxnSpPr/>
          <p:nvPr/>
        </p:nvCxnSpPr>
        <p:spPr>
          <a:xfrm flipH="1">
            <a:off x="1955800" y="3163888"/>
            <a:ext cx="536575" cy="436562"/>
          </a:xfrm>
          <a:prstGeom prst="straightConnector1">
            <a:avLst/>
          </a:prstGeom>
          <a:ln w="28575">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7119938" y="5359400"/>
            <a:ext cx="614362" cy="442913"/>
          </a:xfrm>
          <a:prstGeom prst="straightConnector1">
            <a:avLst/>
          </a:prstGeom>
          <a:ln w="28575">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2" name="Oval 11"/>
          <p:cNvSpPr/>
          <p:nvPr/>
        </p:nvSpPr>
        <p:spPr>
          <a:xfrm>
            <a:off x="1600200" y="3438525"/>
            <a:ext cx="415925" cy="317817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6" name="Oval 15"/>
          <p:cNvSpPr/>
          <p:nvPr/>
        </p:nvSpPr>
        <p:spPr>
          <a:xfrm>
            <a:off x="1060450" y="5010150"/>
            <a:ext cx="519113" cy="1643063"/>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7" name="TextBox 41"/>
          <p:cNvSpPr txBox="1">
            <a:spLocks noChangeArrowheads="1"/>
          </p:cNvSpPr>
          <p:nvPr/>
        </p:nvSpPr>
        <p:spPr bwMode="auto">
          <a:xfrm>
            <a:off x="95250" y="4144963"/>
            <a:ext cx="1044575" cy="47307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en-US" altLang="en-US" sz="825" b="1" i="1" dirty="0" smtClean="0"/>
              <a:t>Relevant documents stored in system</a:t>
            </a:r>
            <a:endParaRPr lang="en-US" altLang="en-US" sz="825" b="1" i="1" dirty="0"/>
          </a:p>
        </p:txBody>
      </p:sp>
      <p:cxnSp>
        <p:nvCxnSpPr>
          <p:cNvPr id="18" name="Straight Arrow Connector 17"/>
          <p:cNvCxnSpPr/>
          <p:nvPr/>
        </p:nvCxnSpPr>
        <p:spPr>
          <a:xfrm>
            <a:off x="830263" y="4641850"/>
            <a:ext cx="225425" cy="554038"/>
          </a:xfrm>
          <a:prstGeom prst="straightConnector1">
            <a:avLst/>
          </a:prstGeom>
          <a:ln w="28575">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US" altLang="en-US" sz="3200" smtClean="0"/>
              <a:t>Employee Education Services</a:t>
            </a:r>
          </a:p>
        </p:txBody>
      </p:sp>
      <p:pic>
        <p:nvPicPr>
          <p:cNvPr id="15363" name="Picture 3"/>
          <p:cNvPicPr>
            <a:picLocks noChangeAspect="1"/>
          </p:cNvPicPr>
          <p:nvPr/>
        </p:nvPicPr>
        <p:blipFill>
          <a:blip r:embed="rId2" cstate="print">
            <a:extLst>
              <a:ext uri="{28A0092B-C50C-407E-A947-70E740481C1C}">
                <a14:useLocalDpi xmlns:a14="http://schemas.microsoft.com/office/drawing/2010/main" val="0"/>
              </a:ext>
            </a:extLst>
          </a:blip>
          <a:srcRect l="28181" t="14709" r="10397" b="21899"/>
          <a:stretch>
            <a:fillRect/>
          </a:stretch>
        </p:blipFill>
        <p:spPr bwMode="auto">
          <a:xfrm>
            <a:off x="257175" y="1679575"/>
            <a:ext cx="3860800" cy="223996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grpSp>
        <p:nvGrpSpPr>
          <p:cNvPr id="15364" name="Group 4"/>
          <p:cNvGrpSpPr>
            <a:grpSpLocks/>
          </p:cNvGrpSpPr>
          <p:nvPr/>
        </p:nvGrpSpPr>
        <p:grpSpPr bwMode="auto">
          <a:xfrm>
            <a:off x="741363" y="3684588"/>
            <a:ext cx="4699000" cy="2398712"/>
            <a:chOff x="1223640" y="3723503"/>
            <a:chExt cx="6120492" cy="3072338"/>
          </a:xfrm>
        </p:grpSpPr>
        <p:sp>
          <p:nvSpPr>
            <p:cNvPr id="6" name="Rectangle 5"/>
            <p:cNvSpPr/>
            <p:nvPr/>
          </p:nvSpPr>
          <p:spPr>
            <a:xfrm>
              <a:off x="5127521" y="5848316"/>
              <a:ext cx="2216611" cy="94752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50">
                <a:solidFill>
                  <a:prstClr val="white"/>
                </a:solidFill>
              </a:endParaRPr>
            </a:p>
          </p:txBody>
        </p:sp>
        <p:pic>
          <p:nvPicPr>
            <p:cNvPr id="15368" name="Picture 6"/>
            <p:cNvPicPr>
              <a:picLocks noChangeAspect="1"/>
            </p:cNvPicPr>
            <p:nvPr/>
          </p:nvPicPr>
          <p:blipFill>
            <a:blip r:embed="rId3" cstate="print">
              <a:extLst>
                <a:ext uri="{28A0092B-C50C-407E-A947-70E740481C1C}">
                  <a14:useLocalDpi xmlns:a14="http://schemas.microsoft.com/office/drawing/2010/main" val="0"/>
                </a:ext>
              </a:extLst>
            </a:blip>
            <a:srcRect l="28134" t="14873" r="12462" b="21764"/>
            <a:stretch>
              <a:fillRect/>
            </a:stretch>
          </p:blipFill>
          <p:spPr bwMode="auto">
            <a:xfrm>
              <a:off x="1223640" y="3723503"/>
              <a:ext cx="5120563" cy="307233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grpSp>
      <p:pic>
        <p:nvPicPr>
          <p:cNvPr id="15365" name="Picture 7"/>
          <p:cNvPicPr>
            <a:picLocks noChangeAspect="1"/>
          </p:cNvPicPr>
          <p:nvPr/>
        </p:nvPicPr>
        <p:blipFill>
          <a:blip r:embed="rId4" cstate="print">
            <a:extLst>
              <a:ext uri="{28A0092B-C50C-407E-A947-70E740481C1C}">
                <a14:useLocalDpi xmlns:a14="http://schemas.microsoft.com/office/drawing/2010/main" val="0"/>
              </a:ext>
            </a:extLst>
          </a:blip>
          <a:srcRect l="17584" t="8430" r="19939" b="5373"/>
          <a:stretch>
            <a:fillRect/>
          </a:stretch>
        </p:blipFill>
        <p:spPr bwMode="auto">
          <a:xfrm>
            <a:off x="4341813" y="1477963"/>
            <a:ext cx="4344987" cy="310038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15366" name="Picture 8"/>
          <p:cNvPicPr>
            <a:picLocks noChangeAspect="1"/>
          </p:cNvPicPr>
          <p:nvPr/>
        </p:nvPicPr>
        <p:blipFill>
          <a:blip r:embed="rId5" cstate="print">
            <a:extLst>
              <a:ext uri="{28A0092B-C50C-407E-A947-70E740481C1C}">
                <a14:useLocalDpi xmlns:a14="http://schemas.microsoft.com/office/drawing/2010/main" val="0"/>
              </a:ext>
            </a:extLst>
          </a:blip>
          <a:srcRect l="17767" t="9000" r="16728" b="9531"/>
          <a:stretch>
            <a:fillRect/>
          </a:stretch>
        </p:blipFill>
        <p:spPr bwMode="auto">
          <a:xfrm>
            <a:off x="4957763" y="3684588"/>
            <a:ext cx="3952875" cy="27654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13" descr="59157_logo_final"/>
          <p:cNvPicPr>
            <a:picLocks noChangeAspect="1" noChangeArrowheads="1"/>
          </p:cNvPicPr>
          <p:nvPr/>
        </p:nvPicPr>
        <p:blipFill>
          <a:blip r:embed="rId2">
            <a:lum bright="70000" contrast="-70000"/>
            <a:extLst>
              <a:ext uri="{28A0092B-C50C-407E-A947-70E740481C1C}">
                <a14:useLocalDpi xmlns:a14="http://schemas.microsoft.com/office/drawing/2010/main" val="0"/>
              </a:ext>
            </a:extLst>
          </a:blip>
          <a:srcRect/>
          <a:stretch>
            <a:fillRect/>
          </a:stretch>
        </p:blipFill>
        <p:spPr bwMode="auto">
          <a:xfrm>
            <a:off x="3330575" y="5265738"/>
            <a:ext cx="2482850" cy="131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p:cNvSpPr/>
          <p:nvPr/>
        </p:nvSpPr>
        <p:spPr>
          <a:xfrm>
            <a:off x="0" y="6581775"/>
            <a:ext cx="775855" cy="2762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6" name="Rectangle 5"/>
          <p:cNvSpPr/>
          <p:nvPr/>
        </p:nvSpPr>
        <p:spPr>
          <a:xfrm>
            <a:off x="8601075" y="6581775"/>
            <a:ext cx="542925" cy="2762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Subtitle 2"/>
          <p:cNvSpPr>
            <a:spLocks noGrp="1"/>
          </p:cNvSpPr>
          <p:nvPr>
            <p:ph type="subTitle" idx="1"/>
          </p:nvPr>
        </p:nvSpPr>
        <p:spPr>
          <a:xfrm>
            <a:off x="635000" y="512763"/>
            <a:ext cx="7874000" cy="3587750"/>
          </a:xfrm>
        </p:spPr>
        <p:txBody>
          <a:bodyPr>
            <a:normAutofit/>
          </a:bodyPr>
          <a:lstStyle/>
          <a:p>
            <a:pPr>
              <a:defRPr/>
            </a:pPr>
            <a:r>
              <a:rPr lang="en-US" sz="2000" b="1" dirty="0">
                <a:solidFill>
                  <a:schemeClr val="bg2">
                    <a:lumMod val="20000"/>
                    <a:lumOff val="80000"/>
                  </a:schemeClr>
                </a:solidFill>
              </a:rPr>
              <a:t>Presentation </a:t>
            </a:r>
            <a:r>
              <a:rPr lang="en-US" sz="2000" b="1" dirty="0" smtClean="0">
                <a:solidFill>
                  <a:schemeClr val="bg2">
                    <a:lumMod val="20000"/>
                    <a:lumOff val="80000"/>
                  </a:schemeClr>
                </a:solidFill>
              </a:rPr>
              <a:t>of</a:t>
            </a:r>
          </a:p>
          <a:p>
            <a:pPr>
              <a:defRPr/>
            </a:pPr>
            <a:r>
              <a:rPr lang="en-US" sz="3000" dirty="0" smtClean="0">
                <a:solidFill>
                  <a:schemeClr val="bg2">
                    <a:lumMod val="20000"/>
                    <a:lumOff val="80000"/>
                  </a:schemeClr>
                </a:solidFill>
              </a:rPr>
              <a:t> </a:t>
            </a:r>
          </a:p>
          <a:p>
            <a:pPr>
              <a:defRPr/>
            </a:pPr>
            <a:r>
              <a:rPr lang="en-US" dirty="0" smtClean="0">
                <a:solidFill>
                  <a:schemeClr val="bg2">
                    <a:lumMod val="20000"/>
                    <a:lumOff val="80000"/>
                  </a:schemeClr>
                </a:solidFill>
              </a:rPr>
              <a:t>Advisory </a:t>
            </a:r>
            <a:r>
              <a:rPr lang="en-US" dirty="0">
                <a:solidFill>
                  <a:schemeClr val="bg2">
                    <a:lumMod val="20000"/>
                    <a:lumOff val="80000"/>
                  </a:schemeClr>
                </a:solidFill>
              </a:rPr>
              <a:t>Services</a:t>
            </a:r>
          </a:p>
          <a:p>
            <a:pPr>
              <a:defRPr/>
            </a:pPr>
            <a:r>
              <a:rPr lang="en-US" sz="1425" dirty="0" smtClean="0">
                <a:solidFill>
                  <a:schemeClr val="bg2">
                    <a:lumMod val="20000"/>
                    <a:lumOff val="80000"/>
                  </a:schemeClr>
                </a:solidFill>
              </a:rPr>
              <a:t>for</a:t>
            </a:r>
            <a:endParaRPr lang="en-US" sz="1425" dirty="0">
              <a:solidFill>
                <a:schemeClr val="bg2">
                  <a:lumMod val="20000"/>
                  <a:lumOff val="80000"/>
                </a:schemeClr>
              </a:solidFill>
            </a:endParaRPr>
          </a:p>
          <a:p>
            <a:pPr>
              <a:defRPr/>
            </a:pPr>
            <a:endParaRPr lang="en-US" sz="1425" dirty="0">
              <a:solidFill>
                <a:schemeClr val="bg2">
                  <a:lumMod val="20000"/>
                  <a:lumOff val="80000"/>
                </a:schemeClr>
              </a:solidFill>
            </a:endParaRPr>
          </a:p>
          <a:p>
            <a:pPr>
              <a:defRPr/>
            </a:pPr>
            <a:r>
              <a:rPr lang="en-US" sz="3600" b="1" dirty="0" smtClean="0">
                <a:solidFill>
                  <a:schemeClr val="bg2">
                    <a:lumMod val="20000"/>
                    <a:lumOff val="80000"/>
                  </a:schemeClr>
                </a:solidFill>
              </a:rPr>
              <a:t>XXXXXX</a:t>
            </a:r>
            <a:endParaRPr lang="en-US" sz="3600" b="1" dirty="0">
              <a:solidFill>
                <a:schemeClr val="bg2">
                  <a:lumMod val="20000"/>
                  <a:lumOff val="80000"/>
                </a:schemeClr>
              </a:solidFill>
            </a:endParaRPr>
          </a:p>
        </p:txBody>
      </p:sp>
      <p:sp>
        <p:nvSpPr>
          <p:cNvPr id="11" name="Title 1"/>
          <p:cNvSpPr>
            <a:spLocks noGrp="1"/>
          </p:cNvSpPr>
          <p:nvPr>
            <p:ph type="ctrTitle"/>
          </p:nvPr>
        </p:nvSpPr>
        <p:spPr>
          <a:xfrm>
            <a:off x="1125538" y="4459288"/>
            <a:ext cx="6858000" cy="476250"/>
          </a:xfrm>
        </p:spPr>
        <p:txBody>
          <a:bodyPr>
            <a:noAutofit/>
          </a:bodyPr>
          <a:lstStyle/>
          <a:p>
            <a:pPr>
              <a:defRPr/>
            </a:pPr>
            <a:r>
              <a:rPr lang="en-US" sz="1500" dirty="0" smtClean="0">
                <a:solidFill>
                  <a:schemeClr val="bg2">
                    <a:lumMod val="20000"/>
                    <a:lumOff val="80000"/>
                  </a:schemeClr>
                </a:solidFill>
                <a:latin typeface="+mn-lt"/>
              </a:rPr>
              <a:t>July </a:t>
            </a:r>
            <a:r>
              <a:rPr lang="en-US" sz="1500" dirty="0">
                <a:solidFill>
                  <a:schemeClr val="bg2">
                    <a:lumMod val="20000"/>
                    <a:lumOff val="80000"/>
                  </a:schemeClr>
                </a:solidFill>
                <a:latin typeface="+mn-lt"/>
              </a:rPr>
              <a:t>2, </a:t>
            </a:r>
            <a:r>
              <a:rPr lang="en-US" sz="1500" dirty="0" smtClean="0">
                <a:solidFill>
                  <a:schemeClr val="bg2">
                    <a:lumMod val="20000"/>
                    <a:lumOff val="80000"/>
                  </a:schemeClr>
                </a:solidFill>
                <a:latin typeface="+mn-lt"/>
              </a:rPr>
              <a:t>2015</a:t>
            </a:r>
            <a:br>
              <a:rPr lang="en-US" sz="1500" dirty="0" smtClean="0">
                <a:solidFill>
                  <a:schemeClr val="bg2">
                    <a:lumMod val="20000"/>
                    <a:lumOff val="80000"/>
                  </a:schemeClr>
                </a:solidFill>
                <a:latin typeface="+mn-lt"/>
              </a:rPr>
            </a:br>
            <a:r>
              <a:rPr lang="en-US" sz="1100" dirty="0">
                <a:solidFill>
                  <a:schemeClr val="bg2">
                    <a:lumMod val="20000"/>
                    <a:lumOff val="80000"/>
                  </a:schemeClr>
                </a:solidFill>
                <a:latin typeface="+mn-lt"/>
              </a:rPr>
              <a:t/>
            </a:r>
            <a:br>
              <a:rPr lang="en-US" sz="1100" dirty="0">
                <a:solidFill>
                  <a:schemeClr val="bg2">
                    <a:lumMod val="20000"/>
                    <a:lumOff val="80000"/>
                  </a:schemeClr>
                </a:solidFill>
                <a:latin typeface="+mn-lt"/>
              </a:rPr>
            </a:br>
            <a:r>
              <a:rPr lang="en-US" sz="1500" dirty="0">
                <a:solidFill>
                  <a:schemeClr val="bg2">
                    <a:lumMod val="20000"/>
                    <a:lumOff val="80000"/>
                  </a:schemeClr>
                </a:solidFill>
                <a:latin typeface="+mn-lt"/>
              </a:rPr>
              <a:t>by:</a:t>
            </a:r>
          </a:p>
        </p:txBody>
      </p:sp>
    </p:spTree>
    <p:extLst>
      <p:ext uri="{BB962C8B-B14F-4D97-AF65-F5344CB8AC3E}">
        <p14:creationId xmlns:p14="http://schemas.microsoft.com/office/powerpoint/2010/main" val="405510303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en-US" altLang="en-US" sz="3200" smtClean="0"/>
              <a:t>Mayflower Advisors LLC</a:t>
            </a:r>
          </a:p>
        </p:txBody>
      </p:sp>
      <p:sp>
        <p:nvSpPr>
          <p:cNvPr id="5123" name="Rectangle 3"/>
          <p:cNvSpPr>
            <a:spLocks noGrp="1" noChangeArrowheads="1"/>
          </p:cNvSpPr>
          <p:nvPr>
            <p:ph type="body" idx="4294967295"/>
          </p:nvPr>
        </p:nvSpPr>
        <p:spPr bwMode="auto">
          <a:xfrm>
            <a:off x="457200" y="1049338"/>
            <a:ext cx="8229600" cy="4983162"/>
          </a:xfrm>
          <a:prstGeom prst="rect">
            <a:avLst/>
          </a:prstGeom>
          <a:ln>
            <a:miter lim="800000"/>
            <a:headEnd/>
            <a:tailEnd/>
          </a:ln>
        </p:spPr>
        <p:txBody>
          <a:bodyPr/>
          <a:lstStyle/>
          <a:p>
            <a:pPr eaLnBrk="1" hangingPunct="1">
              <a:lnSpc>
                <a:spcPct val="90000"/>
              </a:lnSpc>
              <a:buClr>
                <a:schemeClr val="accent2"/>
              </a:buClr>
              <a:defRPr/>
            </a:pPr>
            <a:r>
              <a:rPr lang="en-US" sz="2000" b="1" dirty="0" smtClean="0"/>
              <a:t>Independence</a:t>
            </a:r>
          </a:p>
          <a:p>
            <a:pPr lvl="1" eaLnBrk="1" hangingPunct="1">
              <a:lnSpc>
                <a:spcPct val="90000"/>
              </a:lnSpc>
              <a:buClr>
                <a:schemeClr val="accent2"/>
              </a:buClr>
              <a:defRPr/>
            </a:pPr>
            <a:endParaRPr lang="en-US" sz="700" dirty="0" smtClean="0"/>
          </a:p>
          <a:p>
            <a:pPr lvl="1" eaLnBrk="1" hangingPunct="1">
              <a:lnSpc>
                <a:spcPct val="90000"/>
              </a:lnSpc>
              <a:buClr>
                <a:schemeClr val="accent2"/>
              </a:buClr>
              <a:defRPr/>
            </a:pPr>
            <a:r>
              <a:rPr lang="en-US" sz="1400" dirty="0" smtClean="0"/>
              <a:t>No Proprietary Investment or Administrative Products</a:t>
            </a:r>
          </a:p>
          <a:p>
            <a:pPr lvl="1" eaLnBrk="1" hangingPunct="1">
              <a:lnSpc>
                <a:spcPct val="90000"/>
              </a:lnSpc>
              <a:buClr>
                <a:schemeClr val="accent2"/>
              </a:buClr>
              <a:defRPr/>
            </a:pPr>
            <a:r>
              <a:rPr lang="en-US" sz="1400" dirty="0" smtClean="0"/>
              <a:t>Can work with any </a:t>
            </a:r>
            <a:r>
              <a:rPr lang="en-US" sz="1400" dirty="0" err="1" smtClean="0"/>
              <a:t>Recordkeeper</a:t>
            </a:r>
            <a:r>
              <a:rPr lang="en-US" sz="1400" dirty="0" smtClean="0"/>
              <a:t>, Mutual Fund Company or Investment Company</a:t>
            </a:r>
          </a:p>
          <a:p>
            <a:pPr lvl="2" eaLnBrk="1" hangingPunct="1">
              <a:lnSpc>
                <a:spcPct val="90000"/>
              </a:lnSpc>
              <a:buClr>
                <a:schemeClr val="accent2"/>
              </a:buClr>
              <a:defRPr/>
            </a:pPr>
            <a:r>
              <a:rPr lang="en-US" sz="1200" dirty="0" smtClean="0"/>
              <a:t>Access and evaluate the Marketplace on our client’s behalf</a:t>
            </a:r>
          </a:p>
          <a:p>
            <a:pPr lvl="2" eaLnBrk="1" hangingPunct="1">
              <a:lnSpc>
                <a:spcPct val="90000"/>
              </a:lnSpc>
              <a:buClr>
                <a:schemeClr val="accent2"/>
              </a:buClr>
              <a:defRPr/>
            </a:pPr>
            <a:r>
              <a:rPr lang="en-US" sz="1200" dirty="0" smtClean="0"/>
              <a:t>Align our interests with our client’s</a:t>
            </a:r>
          </a:p>
          <a:p>
            <a:pPr lvl="1" eaLnBrk="1" hangingPunct="1">
              <a:lnSpc>
                <a:spcPct val="90000"/>
              </a:lnSpc>
              <a:buClr>
                <a:schemeClr val="accent2"/>
              </a:buClr>
              <a:defRPr/>
            </a:pPr>
            <a:r>
              <a:rPr lang="en-US" sz="1400" dirty="0" smtClean="0"/>
              <a:t>Seek Long-Term Relationships with our Clients</a:t>
            </a:r>
          </a:p>
          <a:p>
            <a:pPr lvl="1" eaLnBrk="1" hangingPunct="1">
              <a:lnSpc>
                <a:spcPct val="90000"/>
              </a:lnSpc>
              <a:buClr>
                <a:srgbClr val="333399"/>
              </a:buClr>
              <a:defRPr/>
            </a:pPr>
            <a:r>
              <a:rPr lang="en-US" sz="1400" dirty="0" smtClean="0"/>
              <a:t>Not a “High Volume Shop”</a:t>
            </a:r>
            <a:endParaRPr lang="en-US" sz="1100" dirty="0" smtClean="0"/>
          </a:p>
          <a:p>
            <a:pPr lvl="1" eaLnBrk="1" hangingPunct="1">
              <a:lnSpc>
                <a:spcPct val="90000"/>
              </a:lnSpc>
              <a:buClr>
                <a:srgbClr val="333399"/>
              </a:buClr>
              <a:defRPr/>
            </a:pPr>
            <a:endParaRPr lang="en-US" sz="1050" dirty="0">
              <a:solidFill>
                <a:srgbClr val="000000"/>
              </a:solidFill>
            </a:endParaRPr>
          </a:p>
          <a:p>
            <a:pPr eaLnBrk="1" hangingPunct="1">
              <a:buClr>
                <a:srgbClr val="333399"/>
              </a:buClr>
              <a:defRPr/>
            </a:pPr>
            <a:r>
              <a:rPr lang="en-US" sz="2000" b="1" dirty="0">
                <a:solidFill>
                  <a:srgbClr val="000000"/>
                </a:solidFill>
              </a:rPr>
              <a:t>Flexibility</a:t>
            </a:r>
          </a:p>
          <a:p>
            <a:pPr lvl="1" eaLnBrk="1" hangingPunct="1">
              <a:buClr>
                <a:srgbClr val="333399"/>
              </a:buClr>
              <a:defRPr/>
            </a:pPr>
            <a:endParaRPr lang="en-US" sz="700" dirty="0">
              <a:solidFill>
                <a:srgbClr val="000000"/>
              </a:solidFill>
            </a:endParaRPr>
          </a:p>
          <a:p>
            <a:pPr lvl="1" eaLnBrk="1" hangingPunct="1">
              <a:buClr>
                <a:srgbClr val="333399"/>
              </a:buClr>
              <a:defRPr/>
            </a:pPr>
            <a:r>
              <a:rPr lang="en-US" sz="1400" dirty="0">
                <a:solidFill>
                  <a:srgbClr val="000000"/>
                </a:solidFill>
              </a:rPr>
              <a:t>Comfortable as Either Fee-for-Service Advisor or Broker of Record</a:t>
            </a:r>
          </a:p>
          <a:p>
            <a:pPr lvl="1" eaLnBrk="1" hangingPunct="1">
              <a:buClr>
                <a:srgbClr val="333399"/>
              </a:buClr>
              <a:defRPr/>
            </a:pPr>
            <a:r>
              <a:rPr lang="en-US" sz="1400" dirty="0">
                <a:solidFill>
                  <a:srgbClr val="000000"/>
                </a:solidFill>
              </a:rPr>
              <a:t>Can act as a Fiduciary</a:t>
            </a:r>
          </a:p>
          <a:p>
            <a:pPr lvl="1" eaLnBrk="1" hangingPunct="1">
              <a:buClr>
                <a:srgbClr val="333399"/>
              </a:buClr>
              <a:defRPr/>
            </a:pPr>
            <a:r>
              <a:rPr lang="en-US" sz="1400" dirty="0">
                <a:solidFill>
                  <a:srgbClr val="000000"/>
                </a:solidFill>
              </a:rPr>
              <a:t>Services can be Comprehensive or “a La Carte”</a:t>
            </a:r>
          </a:p>
          <a:p>
            <a:pPr lvl="1" eaLnBrk="1" hangingPunct="1">
              <a:buClr>
                <a:srgbClr val="333399"/>
              </a:buClr>
              <a:defRPr/>
            </a:pPr>
            <a:r>
              <a:rPr lang="en-US" sz="1400" dirty="0" smtClean="0">
                <a:solidFill>
                  <a:srgbClr val="000000"/>
                </a:solidFill>
              </a:rPr>
              <a:t>Will </a:t>
            </a:r>
            <a:r>
              <a:rPr lang="en-US" sz="1400" dirty="0">
                <a:solidFill>
                  <a:srgbClr val="000000"/>
                </a:solidFill>
              </a:rPr>
              <a:t>Customize Materials and Report Designs to fit Client’s needs</a:t>
            </a:r>
          </a:p>
          <a:p>
            <a:pPr marL="914400" lvl="2" indent="0" eaLnBrk="1" hangingPunct="1">
              <a:lnSpc>
                <a:spcPct val="90000"/>
              </a:lnSpc>
              <a:buClr>
                <a:schemeClr val="accent2"/>
              </a:buClr>
              <a:buFontTx/>
              <a:buNone/>
              <a:defRPr/>
            </a:pPr>
            <a:endParaRPr lang="en-US" sz="1050" b="1" dirty="0" smtClean="0"/>
          </a:p>
          <a:p>
            <a:pPr eaLnBrk="1" hangingPunct="1">
              <a:lnSpc>
                <a:spcPct val="90000"/>
              </a:lnSpc>
              <a:buClr>
                <a:schemeClr val="accent2"/>
              </a:buClr>
              <a:defRPr/>
            </a:pPr>
            <a:r>
              <a:rPr lang="en-US" sz="2000" b="1" dirty="0" smtClean="0"/>
              <a:t>Experience</a:t>
            </a:r>
          </a:p>
          <a:p>
            <a:pPr lvl="1" eaLnBrk="1" hangingPunct="1">
              <a:lnSpc>
                <a:spcPct val="90000"/>
              </a:lnSpc>
              <a:buClr>
                <a:schemeClr val="accent2"/>
              </a:buClr>
              <a:defRPr/>
            </a:pPr>
            <a:endParaRPr lang="en-US" sz="700" dirty="0" smtClean="0"/>
          </a:p>
          <a:p>
            <a:pPr lvl="1" eaLnBrk="1" hangingPunct="1">
              <a:lnSpc>
                <a:spcPct val="90000"/>
              </a:lnSpc>
              <a:buClr>
                <a:schemeClr val="accent2"/>
              </a:buClr>
              <a:defRPr/>
            </a:pPr>
            <a:r>
              <a:rPr lang="en-US" sz="1400" dirty="0" smtClean="0"/>
              <a:t>Principals Possess over 130 Years of Industry Experience</a:t>
            </a:r>
          </a:p>
          <a:p>
            <a:pPr lvl="1" eaLnBrk="1" hangingPunct="1">
              <a:lnSpc>
                <a:spcPct val="90000"/>
              </a:lnSpc>
              <a:buClr>
                <a:schemeClr val="accent2"/>
              </a:buClr>
              <a:defRPr/>
            </a:pPr>
            <a:r>
              <a:rPr lang="en-US" sz="1400" dirty="0" smtClean="0"/>
              <a:t>25 Associates Provide Scale and National Scope</a:t>
            </a:r>
          </a:p>
          <a:p>
            <a:pPr lvl="1" eaLnBrk="1" hangingPunct="1">
              <a:lnSpc>
                <a:spcPct val="90000"/>
              </a:lnSpc>
              <a:buClr>
                <a:schemeClr val="accent2"/>
              </a:buClr>
              <a:defRPr/>
            </a:pPr>
            <a:r>
              <a:rPr lang="en-US" sz="1400" dirty="0" smtClean="0"/>
              <a:t>Broad Array of Clients Provides Diverse Pool of Experience and Solutions</a:t>
            </a:r>
          </a:p>
          <a:p>
            <a:pPr lvl="2" eaLnBrk="1" hangingPunct="1">
              <a:lnSpc>
                <a:spcPct val="90000"/>
              </a:lnSpc>
              <a:buClr>
                <a:schemeClr val="accent2"/>
              </a:buClr>
              <a:defRPr/>
            </a:pPr>
            <a:r>
              <a:rPr lang="en-US" sz="1200" dirty="0" smtClean="0"/>
              <a:t>Clients range from 10 to 12,000+ employees, $1 million to $400 million+</a:t>
            </a:r>
            <a:r>
              <a:rPr lang="en-US" sz="1400" dirty="0" smtClean="0"/>
              <a:t> </a:t>
            </a:r>
            <a:endParaRPr lang="en-US" sz="1400" dirty="0"/>
          </a:p>
          <a:p>
            <a:pPr lvl="2" eaLnBrk="1" hangingPunct="1">
              <a:lnSpc>
                <a:spcPct val="90000"/>
              </a:lnSpc>
              <a:buClr>
                <a:schemeClr val="accent2"/>
              </a:buClr>
              <a:defRPr/>
            </a:pPr>
            <a:r>
              <a:rPr lang="en-US" sz="1200" dirty="0" smtClean="0"/>
              <a:t>Clients include Fortune 1000 companies and world-renowned universities</a:t>
            </a:r>
            <a:endParaRPr lang="en-US" sz="1400"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US" altLang="en-US" sz="3200" smtClean="0"/>
              <a:t>Recognized Expertise</a:t>
            </a:r>
          </a:p>
        </p:txBody>
      </p:sp>
      <p:sp>
        <p:nvSpPr>
          <p:cNvPr id="3075" name="Rectangle 3"/>
          <p:cNvSpPr>
            <a:spLocks noChangeArrowheads="1"/>
          </p:cNvSpPr>
          <p:nvPr/>
        </p:nvSpPr>
        <p:spPr bwMode="auto">
          <a:xfrm>
            <a:off x="457200" y="1263650"/>
            <a:ext cx="8229600" cy="4525963"/>
          </a:xfrm>
          <a:prstGeom prst="rect">
            <a:avLst/>
          </a:prstGeom>
          <a:noFill/>
          <a:ln w="9525">
            <a:noFill/>
            <a:miter lim="800000"/>
            <a:headEnd/>
            <a:tailEnd/>
          </a:ln>
        </p:spPr>
        <p:txBody>
          <a:bodyPr/>
          <a:lstStyle/>
          <a:p>
            <a:pPr marL="342900" indent="-342900" eaLnBrk="1" hangingPunct="1">
              <a:spcBef>
                <a:spcPct val="20000"/>
              </a:spcBef>
              <a:buClr>
                <a:schemeClr val="accent2"/>
              </a:buClr>
              <a:buFontTx/>
              <a:buChar char="•"/>
              <a:defRPr/>
            </a:pPr>
            <a:r>
              <a:rPr lang="en-US" sz="2000" b="1" dirty="0">
                <a:solidFill>
                  <a:schemeClr val="tx2"/>
                </a:solidFill>
              </a:rPr>
              <a:t>Highly Credentialed</a:t>
            </a:r>
          </a:p>
          <a:p>
            <a:pPr marL="742950" lvl="1" indent="-285750" eaLnBrk="1" hangingPunct="1">
              <a:spcBef>
                <a:spcPct val="20000"/>
              </a:spcBef>
              <a:buClr>
                <a:schemeClr val="accent2"/>
              </a:buClr>
              <a:buFontTx/>
              <a:buChar char="–"/>
              <a:defRPr/>
            </a:pPr>
            <a:r>
              <a:rPr lang="en-US" sz="1600" dirty="0" smtClean="0">
                <a:solidFill>
                  <a:schemeClr val="tx2"/>
                </a:solidFill>
              </a:rPr>
              <a:t>2015 Named to Inaugural </a:t>
            </a:r>
            <a:r>
              <a:rPr lang="en-US" sz="1600" i="1" dirty="0" smtClean="0">
                <a:solidFill>
                  <a:schemeClr val="accent6">
                    <a:lumMod val="60000"/>
                    <a:lumOff val="40000"/>
                  </a:schemeClr>
                </a:solidFill>
              </a:rPr>
              <a:t>Financial Times’ “FT401 - Top Financial Advisors” List</a:t>
            </a:r>
          </a:p>
          <a:p>
            <a:pPr marL="742950" lvl="1" indent="-285750" eaLnBrk="1" hangingPunct="1">
              <a:spcBef>
                <a:spcPct val="20000"/>
              </a:spcBef>
              <a:buClr>
                <a:schemeClr val="accent2"/>
              </a:buClr>
              <a:buFontTx/>
              <a:buChar char="–"/>
              <a:defRPr/>
            </a:pPr>
            <a:r>
              <a:rPr lang="en-US" sz="1600" dirty="0" smtClean="0">
                <a:solidFill>
                  <a:schemeClr val="tx2"/>
                </a:solidFill>
              </a:rPr>
              <a:t>2014 </a:t>
            </a:r>
            <a:r>
              <a:rPr lang="en-US" sz="1600" dirty="0">
                <a:solidFill>
                  <a:schemeClr val="tx2"/>
                </a:solidFill>
              </a:rPr>
              <a:t>Named President of </a:t>
            </a:r>
            <a:r>
              <a:rPr lang="en-US" sz="1600" i="1" dirty="0">
                <a:solidFill>
                  <a:schemeClr val="accent6">
                    <a:lumMod val="60000"/>
                    <a:lumOff val="40000"/>
                  </a:schemeClr>
                </a:solidFill>
              </a:rPr>
              <a:t>National Association of Plan Advisors</a:t>
            </a:r>
            <a:r>
              <a:rPr lang="en-US" sz="1600" dirty="0">
                <a:solidFill>
                  <a:schemeClr val="accent6">
                    <a:lumMod val="60000"/>
                    <a:lumOff val="40000"/>
                  </a:schemeClr>
                </a:solidFill>
              </a:rPr>
              <a:t> (NAPA)</a:t>
            </a:r>
          </a:p>
          <a:p>
            <a:pPr marL="742950" lvl="1" indent="-285750" eaLnBrk="1" hangingPunct="1">
              <a:spcBef>
                <a:spcPct val="20000"/>
              </a:spcBef>
              <a:buClr>
                <a:schemeClr val="accent2"/>
              </a:buClr>
              <a:buFontTx/>
              <a:buChar char="–"/>
              <a:defRPr/>
            </a:pPr>
            <a:r>
              <a:rPr lang="en-US" sz="1600" dirty="0"/>
              <a:t>2014 Elected to Board</a:t>
            </a:r>
            <a:r>
              <a:rPr lang="en-US" sz="1600" dirty="0">
                <a:solidFill>
                  <a:schemeClr val="accent6">
                    <a:lumMod val="60000"/>
                    <a:lumOff val="40000"/>
                  </a:schemeClr>
                </a:solidFill>
              </a:rPr>
              <a:t> of the </a:t>
            </a:r>
            <a:r>
              <a:rPr lang="en-US" sz="1600" i="1" dirty="0">
                <a:solidFill>
                  <a:schemeClr val="accent6">
                    <a:lumMod val="60000"/>
                    <a:lumOff val="40000"/>
                  </a:schemeClr>
                </a:solidFill>
              </a:rPr>
              <a:t>American Retirement Association (ARA)</a:t>
            </a:r>
          </a:p>
          <a:p>
            <a:pPr marL="742950" lvl="1" indent="-285750" eaLnBrk="1" hangingPunct="1">
              <a:spcBef>
                <a:spcPct val="20000"/>
              </a:spcBef>
              <a:buClr>
                <a:schemeClr val="accent2"/>
              </a:buClr>
              <a:buFontTx/>
              <a:buChar char="–"/>
              <a:defRPr/>
            </a:pPr>
            <a:r>
              <a:rPr lang="en-US" sz="1600" dirty="0">
                <a:solidFill>
                  <a:schemeClr val="tx2"/>
                </a:solidFill>
              </a:rPr>
              <a:t>2009 </a:t>
            </a:r>
            <a:r>
              <a:rPr lang="en-US" sz="1600" dirty="0" err="1">
                <a:solidFill>
                  <a:schemeClr val="tx2"/>
                </a:solidFill>
              </a:rPr>
              <a:t>PlanSponsor</a:t>
            </a:r>
            <a:r>
              <a:rPr lang="en-US" sz="1600" dirty="0">
                <a:solidFill>
                  <a:schemeClr val="tx2"/>
                </a:solidFill>
              </a:rPr>
              <a:t> Magazine </a:t>
            </a:r>
            <a:r>
              <a:rPr lang="en-US" sz="1600" i="1" dirty="0">
                <a:solidFill>
                  <a:schemeClr val="accent6">
                    <a:lumMod val="60000"/>
                    <a:lumOff val="40000"/>
                  </a:schemeClr>
                </a:solidFill>
              </a:rPr>
              <a:t>“Retirement Plan Advisor of the Year”</a:t>
            </a:r>
          </a:p>
          <a:p>
            <a:pPr marL="742950" lvl="1" indent="-285750" eaLnBrk="1" hangingPunct="1">
              <a:spcBef>
                <a:spcPct val="20000"/>
              </a:spcBef>
              <a:buClr>
                <a:schemeClr val="accent2"/>
              </a:buClr>
              <a:buFontTx/>
              <a:buChar char="–"/>
              <a:defRPr/>
            </a:pPr>
            <a:r>
              <a:rPr lang="en-US" sz="1600" dirty="0">
                <a:solidFill>
                  <a:schemeClr val="tx2"/>
                </a:solidFill>
              </a:rPr>
              <a:t>2010 ASPPA/Morningstar Leadership Award Finalist</a:t>
            </a:r>
          </a:p>
          <a:p>
            <a:pPr marL="742950" lvl="1" indent="-285750" eaLnBrk="1" hangingPunct="1">
              <a:spcBef>
                <a:spcPct val="20000"/>
              </a:spcBef>
              <a:buClr>
                <a:schemeClr val="accent2"/>
              </a:buClr>
              <a:buFontTx/>
              <a:buChar char="–"/>
              <a:defRPr/>
            </a:pPr>
            <a:r>
              <a:rPr lang="en-US" sz="1600" dirty="0">
                <a:solidFill>
                  <a:schemeClr val="tx2"/>
                </a:solidFill>
              </a:rPr>
              <a:t>2011 Elected to Inaugural Class of </a:t>
            </a:r>
            <a:r>
              <a:rPr lang="en-US" sz="1600" i="1" dirty="0" err="1">
                <a:solidFill>
                  <a:schemeClr val="accent6">
                    <a:lumMod val="60000"/>
                    <a:lumOff val="40000"/>
                  </a:schemeClr>
                </a:solidFill>
              </a:rPr>
              <a:t>PlanAdviser</a:t>
            </a:r>
            <a:r>
              <a:rPr lang="en-US" sz="1600" i="1" dirty="0">
                <a:solidFill>
                  <a:schemeClr val="accent6">
                    <a:lumMod val="60000"/>
                    <a:lumOff val="40000"/>
                  </a:schemeClr>
                </a:solidFill>
              </a:rPr>
              <a:t> Magazine “Advisor Hall of Fame”</a:t>
            </a:r>
          </a:p>
          <a:p>
            <a:pPr marL="742950" lvl="1" indent="-285750" eaLnBrk="1" hangingPunct="1">
              <a:spcBef>
                <a:spcPct val="20000"/>
              </a:spcBef>
              <a:buClr>
                <a:schemeClr val="accent2"/>
              </a:buClr>
              <a:buFontTx/>
              <a:buChar char="–"/>
              <a:defRPr/>
            </a:pPr>
            <a:r>
              <a:rPr lang="en-US" sz="1600" dirty="0">
                <a:solidFill>
                  <a:schemeClr val="tx2"/>
                </a:solidFill>
              </a:rPr>
              <a:t>2012, 2010 </a:t>
            </a:r>
            <a:r>
              <a:rPr lang="en-US" sz="1600" dirty="0" err="1">
                <a:solidFill>
                  <a:schemeClr val="tx2"/>
                </a:solidFill>
              </a:rPr>
              <a:t>DCWire</a:t>
            </a:r>
            <a:r>
              <a:rPr lang="en-US" sz="1600" dirty="0">
                <a:solidFill>
                  <a:schemeClr val="tx2"/>
                </a:solidFill>
              </a:rPr>
              <a:t> </a:t>
            </a:r>
            <a:r>
              <a:rPr lang="en-US" sz="1600" i="1" dirty="0">
                <a:solidFill>
                  <a:schemeClr val="accent6">
                    <a:lumMod val="60000"/>
                    <a:lumOff val="40000"/>
                  </a:schemeClr>
                </a:solidFill>
              </a:rPr>
              <a:t>50 Most Influential Advisors in Retirement Plan Industry</a:t>
            </a:r>
          </a:p>
          <a:p>
            <a:pPr marL="742950" lvl="1" indent="-285750" eaLnBrk="1" hangingPunct="1">
              <a:spcBef>
                <a:spcPct val="20000"/>
              </a:spcBef>
              <a:buClr>
                <a:schemeClr val="accent2"/>
              </a:buClr>
              <a:buFontTx/>
              <a:buChar char="–"/>
              <a:defRPr/>
            </a:pPr>
            <a:r>
              <a:rPr lang="en-US" sz="1600" dirty="0">
                <a:solidFill>
                  <a:schemeClr val="tx2"/>
                </a:solidFill>
              </a:rPr>
              <a:t>2014 to 2009, 2006 </a:t>
            </a:r>
            <a:r>
              <a:rPr lang="en-US" sz="1600" i="1" dirty="0" err="1">
                <a:solidFill>
                  <a:schemeClr val="accent6">
                    <a:lumMod val="60000"/>
                    <a:lumOff val="40000"/>
                  </a:schemeClr>
                </a:solidFill>
              </a:rPr>
              <a:t>PlanSponsor</a:t>
            </a:r>
            <a:r>
              <a:rPr lang="en-US" sz="1600" i="1" dirty="0">
                <a:solidFill>
                  <a:schemeClr val="accent6">
                    <a:lumMod val="60000"/>
                    <a:lumOff val="40000"/>
                  </a:schemeClr>
                </a:solidFill>
              </a:rPr>
              <a:t> Magazine Top 100 / Most Successful Advisors</a:t>
            </a:r>
          </a:p>
          <a:p>
            <a:pPr marL="742950" lvl="1" indent="-285750" eaLnBrk="1" hangingPunct="1">
              <a:spcBef>
                <a:spcPct val="20000"/>
              </a:spcBef>
              <a:buClr>
                <a:schemeClr val="accent2"/>
              </a:buClr>
              <a:buFontTx/>
              <a:buChar char="–"/>
              <a:defRPr/>
            </a:pPr>
            <a:endParaRPr lang="en-US" sz="1200" dirty="0">
              <a:solidFill>
                <a:schemeClr val="tx2"/>
              </a:solidFill>
            </a:endParaRPr>
          </a:p>
          <a:p>
            <a:pPr marL="742950" lvl="1" indent="-285750" eaLnBrk="1" hangingPunct="1">
              <a:spcBef>
                <a:spcPct val="20000"/>
              </a:spcBef>
              <a:buClr>
                <a:schemeClr val="accent2"/>
              </a:buClr>
              <a:buFontTx/>
              <a:buChar char="–"/>
              <a:defRPr/>
            </a:pPr>
            <a:r>
              <a:rPr lang="en-US" sz="1600" dirty="0">
                <a:solidFill>
                  <a:schemeClr val="tx2"/>
                </a:solidFill>
              </a:rPr>
              <a:t>Team members assigned to </a:t>
            </a:r>
            <a:r>
              <a:rPr lang="en-US" sz="1600" dirty="0" smtClean="0">
                <a:solidFill>
                  <a:srgbClr val="FF0000"/>
                </a:solidFill>
              </a:rPr>
              <a:t>XXXXXX</a:t>
            </a:r>
            <a:r>
              <a:rPr lang="en-US" sz="1600" dirty="0" smtClean="0">
                <a:solidFill>
                  <a:schemeClr val="tx2"/>
                </a:solidFill>
              </a:rPr>
              <a:t> </a:t>
            </a:r>
            <a:r>
              <a:rPr lang="en-US" sz="1600" dirty="0">
                <a:solidFill>
                  <a:schemeClr val="tx2"/>
                </a:solidFill>
              </a:rPr>
              <a:t>have Accredited Investment Fiduciary (AIF) designation amongst other designations and licenses</a:t>
            </a:r>
          </a:p>
          <a:p>
            <a:pPr lvl="1" eaLnBrk="1" hangingPunct="1">
              <a:spcBef>
                <a:spcPct val="20000"/>
              </a:spcBef>
              <a:buClr>
                <a:schemeClr val="accent2"/>
              </a:buClr>
              <a:defRPr/>
            </a:pPr>
            <a:endParaRPr lang="en-US" sz="800" dirty="0">
              <a:solidFill>
                <a:schemeClr val="tx2"/>
              </a:solidFill>
            </a:endParaRPr>
          </a:p>
          <a:p>
            <a:pPr marL="342900" indent="-342900" eaLnBrk="1" hangingPunct="1">
              <a:spcBef>
                <a:spcPct val="20000"/>
              </a:spcBef>
              <a:buClr>
                <a:schemeClr val="accent2"/>
              </a:buClr>
              <a:buFontTx/>
              <a:buChar char="•"/>
              <a:defRPr/>
            </a:pPr>
            <a:r>
              <a:rPr lang="en-US" sz="2000" b="1" dirty="0">
                <a:solidFill>
                  <a:schemeClr val="tx2"/>
                </a:solidFill>
              </a:rPr>
              <a:t>Highly Connected</a:t>
            </a:r>
          </a:p>
          <a:p>
            <a:pPr marL="742950" lvl="1" indent="-285750" eaLnBrk="1" hangingPunct="1">
              <a:spcBef>
                <a:spcPct val="20000"/>
              </a:spcBef>
              <a:buClr>
                <a:schemeClr val="accent2"/>
              </a:buClr>
              <a:buFontTx/>
              <a:buChar char="–"/>
              <a:defRPr/>
            </a:pPr>
            <a:r>
              <a:rPr lang="en-US" sz="1600" dirty="0">
                <a:solidFill>
                  <a:schemeClr val="tx2"/>
                </a:solidFill>
              </a:rPr>
              <a:t>Position with NAPA &amp; ARA provides </a:t>
            </a:r>
            <a:r>
              <a:rPr lang="en-US" sz="1600" i="1" dirty="0">
                <a:solidFill>
                  <a:schemeClr val="tx2"/>
                </a:solidFill>
              </a:rPr>
              <a:t>Direct</a:t>
            </a:r>
            <a:r>
              <a:rPr lang="en-US" sz="1600" dirty="0">
                <a:solidFill>
                  <a:schemeClr val="tx2"/>
                </a:solidFill>
              </a:rPr>
              <a:t> Contact with Department of Labor and Congress to Stay Abreast of Regulatory Changes and Intentions</a:t>
            </a:r>
          </a:p>
          <a:p>
            <a:pPr marL="742950" lvl="1" indent="-285750" eaLnBrk="1" hangingPunct="1">
              <a:spcBef>
                <a:spcPct val="20000"/>
              </a:spcBef>
              <a:buClr>
                <a:schemeClr val="accent2"/>
              </a:buClr>
              <a:buFontTx/>
              <a:buChar char="–"/>
              <a:defRPr/>
            </a:pPr>
            <a:endParaRPr lang="en-US" sz="1100" dirty="0">
              <a:solidFill>
                <a:schemeClr val="tx2"/>
              </a:solidFill>
            </a:endParaRPr>
          </a:p>
          <a:p>
            <a:pPr marL="742950" lvl="1" indent="-285750" eaLnBrk="1" hangingPunct="1">
              <a:spcBef>
                <a:spcPct val="20000"/>
              </a:spcBef>
              <a:buClr>
                <a:schemeClr val="accent2"/>
              </a:buClr>
              <a:buFontTx/>
              <a:buChar char="–"/>
              <a:defRPr/>
            </a:pPr>
            <a:r>
              <a:rPr lang="en-US" sz="1600" dirty="0">
                <a:solidFill>
                  <a:schemeClr val="tx2"/>
                </a:solidFill>
              </a:rPr>
              <a:t>Founding Member of RAC (Retirement Advisory Council)</a:t>
            </a:r>
          </a:p>
          <a:p>
            <a:pPr marL="1200150" lvl="2" indent="-285750" eaLnBrk="1" hangingPunct="1">
              <a:spcBef>
                <a:spcPct val="20000"/>
              </a:spcBef>
              <a:buClr>
                <a:schemeClr val="accent2"/>
              </a:buClr>
              <a:buFont typeface="Arial" pitchFamily="34" charset="0"/>
              <a:buChar char="•"/>
              <a:defRPr/>
            </a:pPr>
            <a:r>
              <a:rPr lang="en-US" sz="1400" dirty="0">
                <a:solidFill>
                  <a:schemeClr val="tx2"/>
                </a:solidFill>
              </a:rPr>
              <a:t>Industry coalition of advisors and vendors focused on improving industry standards and conducting research</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n-US" altLang="en-US" sz="3200" smtClean="0"/>
              <a:t>Social Responsibility</a:t>
            </a:r>
          </a:p>
        </p:txBody>
      </p:sp>
      <p:sp>
        <p:nvSpPr>
          <p:cNvPr id="6147" name="Rectangle 3"/>
          <p:cNvSpPr>
            <a:spLocks noGrp="1" noChangeArrowheads="1"/>
          </p:cNvSpPr>
          <p:nvPr>
            <p:ph type="body" idx="4294967295"/>
          </p:nvPr>
        </p:nvSpPr>
        <p:spPr bwMode="auto">
          <a:xfrm>
            <a:off x="457200" y="1223963"/>
            <a:ext cx="8229600" cy="4983162"/>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90000"/>
              </a:lnSpc>
              <a:buClr>
                <a:schemeClr val="accent2"/>
              </a:buClr>
              <a:defRPr/>
            </a:pPr>
            <a:r>
              <a:rPr lang="en-US" altLang="en-US" sz="2000" b="1" dirty="0" smtClean="0"/>
              <a:t>Extensive Community Involvement</a:t>
            </a:r>
          </a:p>
          <a:p>
            <a:pPr lvl="1" eaLnBrk="1" hangingPunct="1">
              <a:lnSpc>
                <a:spcPct val="90000"/>
              </a:lnSpc>
              <a:buClr>
                <a:schemeClr val="accent2"/>
              </a:buClr>
              <a:defRPr/>
            </a:pPr>
            <a:endParaRPr lang="en-US" altLang="en-US" sz="700" dirty="0" smtClean="0"/>
          </a:p>
          <a:p>
            <a:pPr lvl="1" eaLnBrk="1" hangingPunct="1">
              <a:lnSpc>
                <a:spcPct val="90000"/>
              </a:lnSpc>
              <a:buClr>
                <a:schemeClr val="accent2"/>
              </a:buClr>
              <a:defRPr/>
            </a:pPr>
            <a:r>
              <a:rPr lang="en-US" altLang="en-US" sz="1600" dirty="0" smtClean="0"/>
              <a:t>2014 Winner of Financial Planning Magazine </a:t>
            </a:r>
            <a:r>
              <a:rPr lang="en-US" altLang="en-US" sz="1600" i="1" dirty="0" smtClean="0">
                <a:solidFill>
                  <a:schemeClr val="accent6">
                    <a:lumMod val="60000"/>
                    <a:lumOff val="40000"/>
                  </a:schemeClr>
                </a:solidFill>
              </a:rPr>
              <a:t>Pro Bono Award</a:t>
            </a:r>
          </a:p>
          <a:p>
            <a:pPr lvl="2" eaLnBrk="1" hangingPunct="1">
              <a:lnSpc>
                <a:spcPct val="90000"/>
              </a:lnSpc>
              <a:buClr>
                <a:schemeClr val="accent2"/>
              </a:buClr>
              <a:defRPr/>
            </a:pPr>
            <a:endParaRPr lang="en-US" altLang="en-US" sz="1200" dirty="0"/>
          </a:p>
          <a:p>
            <a:pPr lvl="1" eaLnBrk="1" hangingPunct="1">
              <a:lnSpc>
                <a:spcPct val="90000"/>
              </a:lnSpc>
              <a:buClr>
                <a:schemeClr val="accent2"/>
              </a:buClr>
              <a:defRPr/>
            </a:pPr>
            <a:r>
              <a:rPr lang="en-US" altLang="en-US" sz="1600" dirty="0" smtClean="0"/>
              <a:t>Founded the </a:t>
            </a:r>
            <a:r>
              <a:rPr lang="en-US" altLang="en-US" sz="1600" dirty="0" err="1" smtClean="0"/>
              <a:t>Jump$tart</a:t>
            </a:r>
            <a:r>
              <a:rPr lang="en-US" altLang="en-US" sz="1600" dirty="0" smtClean="0"/>
              <a:t> Coalition of Massachusetts</a:t>
            </a:r>
          </a:p>
          <a:p>
            <a:pPr lvl="2" eaLnBrk="1" hangingPunct="1">
              <a:lnSpc>
                <a:spcPct val="90000"/>
              </a:lnSpc>
              <a:buClr>
                <a:schemeClr val="accent2"/>
              </a:buClr>
              <a:defRPr/>
            </a:pPr>
            <a:r>
              <a:rPr lang="en-US" altLang="en-US" sz="1400" dirty="0" smtClean="0"/>
              <a:t>Affiliated with the National </a:t>
            </a:r>
            <a:r>
              <a:rPr lang="en-US" altLang="en-US" sz="1400" dirty="0" err="1" smtClean="0"/>
              <a:t>Jump$tart</a:t>
            </a:r>
            <a:r>
              <a:rPr lang="en-US" altLang="en-US" sz="1400" dirty="0" smtClean="0"/>
              <a:t> Coalition</a:t>
            </a:r>
          </a:p>
          <a:p>
            <a:pPr lvl="2" eaLnBrk="1" hangingPunct="1">
              <a:lnSpc>
                <a:spcPct val="90000"/>
              </a:lnSpc>
              <a:buClr>
                <a:schemeClr val="accent2"/>
              </a:buClr>
              <a:defRPr/>
            </a:pPr>
            <a:r>
              <a:rPr lang="en-US" altLang="en-US" sz="1400" dirty="0" smtClean="0"/>
              <a:t>Committed to promoting Financial Literacy curricula in K-12 schools across the Commonwealth</a:t>
            </a:r>
          </a:p>
          <a:p>
            <a:pPr lvl="2" eaLnBrk="1" hangingPunct="1">
              <a:lnSpc>
                <a:spcPct val="90000"/>
              </a:lnSpc>
              <a:buClr>
                <a:schemeClr val="accent2"/>
              </a:buClr>
              <a:defRPr/>
            </a:pPr>
            <a:r>
              <a:rPr lang="en-US" altLang="en-US" sz="1400" dirty="0" smtClean="0"/>
              <a:t>April proclaimed “Financial Literacy for Youth Month” in State of MA after similar obtaining similar proclamations and programming in City of Boston</a:t>
            </a:r>
          </a:p>
          <a:p>
            <a:pPr lvl="2" eaLnBrk="1" hangingPunct="1">
              <a:lnSpc>
                <a:spcPct val="90000"/>
              </a:lnSpc>
              <a:buClr>
                <a:schemeClr val="accent2"/>
              </a:buClr>
              <a:defRPr/>
            </a:pPr>
            <a:r>
              <a:rPr lang="en-US" altLang="en-US" sz="1400" dirty="0" smtClean="0"/>
              <a:t>Organize annual Massachusetts Financial Educators Symposium</a:t>
            </a:r>
          </a:p>
          <a:p>
            <a:pPr lvl="2" eaLnBrk="1" hangingPunct="1">
              <a:lnSpc>
                <a:spcPct val="90000"/>
              </a:lnSpc>
              <a:buClr>
                <a:schemeClr val="accent2"/>
              </a:buClr>
              <a:defRPr/>
            </a:pPr>
            <a:endParaRPr lang="en-US" altLang="en-US" sz="1400" dirty="0" smtClean="0"/>
          </a:p>
          <a:p>
            <a:pPr lvl="1" eaLnBrk="1" hangingPunct="1">
              <a:lnSpc>
                <a:spcPct val="90000"/>
              </a:lnSpc>
              <a:buClr>
                <a:schemeClr val="accent2"/>
              </a:buClr>
              <a:defRPr/>
            </a:pPr>
            <a:r>
              <a:rPr lang="en-US" altLang="en-US" sz="1600" dirty="0" smtClean="0"/>
              <a:t>Organize Financial Roundtable in City of Newton for over 150 local residents &amp; businesses</a:t>
            </a:r>
          </a:p>
          <a:p>
            <a:pPr lvl="1" eaLnBrk="1" hangingPunct="1">
              <a:lnSpc>
                <a:spcPct val="90000"/>
              </a:lnSpc>
              <a:buClr>
                <a:schemeClr val="accent2"/>
              </a:buClr>
              <a:defRPr/>
            </a:pPr>
            <a:endParaRPr lang="en-US" altLang="en-US" sz="1600" dirty="0" smtClean="0"/>
          </a:p>
          <a:p>
            <a:pPr lvl="1" eaLnBrk="1" hangingPunct="1">
              <a:lnSpc>
                <a:spcPct val="90000"/>
              </a:lnSpc>
              <a:buClr>
                <a:schemeClr val="accent2"/>
              </a:buClr>
              <a:defRPr/>
            </a:pPr>
            <a:r>
              <a:rPr lang="en-US" altLang="en-US" sz="1600" dirty="0" smtClean="0"/>
              <a:t>Highly involved with the Boys &amp; Girls Club National Organization through NAPA</a:t>
            </a:r>
          </a:p>
          <a:p>
            <a:pPr lvl="2" eaLnBrk="1" hangingPunct="1">
              <a:lnSpc>
                <a:spcPct val="90000"/>
              </a:lnSpc>
              <a:buClr>
                <a:schemeClr val="accent2"/>
              </a:buClr>
              <a:defRPr/>
            </a:pPr>
            <a:r>
              <a:rPr lang="en-US" altLang="en-US" sz="1400" dirty="0" smtClean="0"/>
              <a:t>Have created a $25,000+ (&amp; growing) honorarium in conjunction w/ national conference</a:t>
            </a:r>
          </a:p>
          <a:p>
            <a:pPr lvl="1" eaLnBrk="1" hangingPunct="1">
              <a:lnSpc>
                <a:spcPct val="90000"/>
              </a:lnSpc>
              <a:buClr>
                <a:schemeClr val="accent2"/>
              </a:buClr>
              <a:defRPr/>
            </a:pPr>
            <a:endParaRPr lang="en-US" altLang="en-US" sz="1600" dirty="0" smtClean="0"/>
          </a:p>
          <a:p>
            <a:pPr lvl="1" eaLnBrk="1" hangingPunct="1">
              <a:lnSpc>
                <a:spcPct val="90000"/>
              </a:lnSpc>
              <a:buClr>
                <a:schemeClr val="accent2"/>
              </a:buClr>
              <a:defRPr/>
            </a:pPr>
            <a:r>
              <a:rPr lang="en-US" altLang="en-US" sz="1600" dirty="0" smtClean="0"/>
              <a:t>Principals and Advisors are Members of Dozens of Charitable Boards, Town Committees, School Boards, etc.</a:t>
            </a:r>
          </a:p>
          <a:p>
            <a:pPr lvl="1" eaLnBrk="1" hangingPunct="1">
              <a:lnSpc>
                <a:spcPct val="90000"/>
              </a:lnSpc>
              <a:buClr>
                <a:schemeClr val="accent2"/>
              </a:buClr>
              <a:defRPr/>
            </a:pPr>
            <a:endParaRPr lang="en-US" altLang="en-US" sz="1600" dirty="0" smtClean="0"/>
          </a:p>
          <a:p>
            <a:pPr lvl="1" eaLnBrk="1" hangingPunct="1">
              <a:lnSpc>
                <a:spcPct val="90000"/>
              </a:lnSpc>
              <a:buClr>
                <a:schemeClr val="accent2"/>
              </a:buClr>
              <a:defRPr/>
            </a:pPr>
            <a:r>
              <a:rPr lang="en-US" altLang="en-US" sz="1600" dirty="0" smtClean="0"/>
              <a:t>Client List Includes Dozens of Local Not-for-Profit Organizations</a:t>
            </a:r>
          </a:p>
          <a:p>
            <a:pPr lvl="2" eaLnBrk="1" hangingPunct="1">
              <a:lnSpc>
                <a:spcPct val="90000"/>
              </a:lnSpc>
              <a:buClr>
                <a:schemeClr val="accent2"/>
              </a:buClr>
              <a:defRPr/>
            </a:pPr>
            <a:r>
              <a:rPr lang="en-US" altLang="en-US" sz="1400" dirty="0" smtClean="0"/>
              <a:t>Generally offer our services at an ‘overly competitive’ rate to support their efforts</a:t>
            </a:r>
            <a:endParaRPr lang="en-US" altLang="en-US" sz="1200" dirty="0" smtClean="0"/>
          </a:p>
          <a:p>
            <a:pPr lvl="2" eaLnBrk="1" hangingPunct="1">
              <a:lnSpc>
                <a:spcPct val="90000"/>
              </a:lnSpc>
              <a:buClr>
                <a:schemeClr val="accent2"/>
              </a:buClr>
              <a:defRPr/>
            </a:pPr>
            <a:endParaRPr lang="en-US" altLang="en-US" sz="1200"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US" altLang="en-US" sz="3200" dirty="0" smtClean="0">
                <a:solidFill>
                  <a:srgbClr val="FF0000"/>
                </a:solidFill>
              </a:rPr>
              <a:t>XXXXX</a:t>
            </a:r>
            <a:r>
              <a:rPr lang="en-US" altLang="en-US" sz="3200" dirty="0" smtClean="0"/>
              <a:t>’s Mayflower Team</a:t>
            </a:r>
          </a:p>
        </p:txBody>
      </p:sp>
      <p:pic>
        <p:nvPicPr>
          <p:cNvPr id="9219" name="Picture 3"/>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9413" y="1831975"/>
            <a:ext cx="895350" cy="1254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1335088" y="1822450"/>
            <a:ext cx="2779712" cy="300038"/>
          </a:xfrm>
          <a:prstGeom prst="rect">
            <a:avLst/>
          </a:prstGeom>
          <a:noFill/>
        </p:spPr>
        <p:txBody>
          <a:bodyPr>
            <a:spAutoFit/>
          </a:bodyPr>
          <a:lstStyle/>
          <a:p>
            <a:pPr>
              <a:defRPr/>
            </a:pPr>
            <a:r>
              <a:rPr lang="en-US" sz="1350" b="1" dirty="0"/>
              <a:t>Steve Dimitriou</a:t>
            </a:r>
          </a:p>
        </p:txBody>
      </p:sp>
      <p:sp>
        <p:nvSpPr>
          <p:cNvPr id="6" name="TextBox 5"/>
          <p:cNvSpPr txBox="1"/>
          <p:nvPr/>
        </p:nvSpPr>
        <p:spPr>
          <a:xfrm>
            <a:off x="1327150" y="3827463"/>
            <a:ext cx="2778125" cy="300037"/>
          </a:xfrm>
          <a:prstGeom prst="rect">
            <a:avLst/>
          </a:prstGeom>
          <a:noFill/>
        </p:spPr>
        <p:txBody>
          <a:bodyPr>
            <a:spAutoFit/>
          </a:bodyPr>
          <a:lstStyle/>
          <a:p>
            <a:pPr>
              <a:defRPr/>
            </a:pPr>
            <a:r>
              <a:rPr lang="en-US" sz="1350" b="1" dirty="0" smtClean="0"/>
              <a:t>Joe Kendall</a:t>
            </a:r>
            <a:endParaRPr lang="en-US" sz="1350" b="1" dirty="0"/>
          </a:p>
        </p:txBody>
      </p:sp>
      <p:sp>
        <p:nvSpPr>
          <p:cNvPr id="7" name="TextBox 6"/>
          <p:cNvSpPr txBox="1"/>
          <p:nvPr/>
        </p:nvSpPr>
        <p:spPr>
          <a:xfrm>
            <a:off x="4968875" y="1841500"/>
            <a:ext cx="2778125" cy="300038"/>
          </a:xfrm>
          <a:prstGeom prst="rect">
            <a:avLst/>
          </a:prstGeom>
          <a:noFill/>
        </p:spPr>
        <p:txBody>
          <a:bodyPr>
            <a:spAutoFit/>
          </a:bodyPr>
          <a:lstStyle/>
          <a:p>
            <a:pPr algn="r">
              <a:defRPr/>
            </a:pPr>
            <a:r>
              <a:rPr lang="en-US" sz="1350" b="1" dirty="0"/>
              <a:t>Michael Barczak</a:t>
            </a:r>
          </a:p>
        </p:txBody>
      </p:sp>
      <p:sp>
        <p:nvSpPr>
          <p:cNvPr id="8" name="TextBox 7"/>
          <p:cNvSpPr txBox="1"/>
          <p:nvPr/>
        </p:nvSpPr>
        <p:spPr>
          <a:xfrm>
            <a:off x="4968875" y="3854450"/>
            <a:ext cx="2778125" cy="300038"/>
          </a:xfrm>
          <a:prstGeom prst="rect">
            <a:avLst/>
          </a:prstGeom>
          <a:noFill/>
        </p:spPr>
        <p:txBody>
          <a:bodyPr>
            <a:spAutoFit/>
          </a:bodyPr>
          <a:lstStyle/>
          <a:p>
            <a:pPr algn="r">
              <a:defRPr/>
            </a:pPr>
            <a:r>
              <a:rPr lang="en-US" sz="1350" b="1" dirty="0" smtClean="0"/>
              <a:t>Jeff </a:t>
            </a:r>
            <a:r>
              <a:rPr lang="en-US" sz="1350" b="1" dirty="0" err="1" smtClean="0"/>
              <a:t>Mehne</a:t>
            </a:r>
            <a:endParaRPr lang="en-US" sz="1350" b="1" dirty="0"/>
          </a:p>
        </p:txBody>
      </p:sp>
      <p:cxnSp>
        <p:nvCxnSpPr>
          <p:cNvPr id="9" name="Straight Connector 8"/>
          <p:cNvCxnSpPr/>
          <p:nvPr/>
        </p:nvCxnSpPr>
        <p:spPr>
          <a:xfrm>
            <a:off x="1335088" y="2097088"/>
            <a:ext cx="2779712" cy="0"/>
          </a:xfrm>
          <a:prstGeom prst="line">
            <a:avLst/>
          </a:prstGeom>
          <a:ln w="19050">
            <a:solidFill>
              <a:srgbClr val="074B79"/>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1409700" y="4106863"/>
            <a:ext cx="2778125" cy="0"/>
          </a:xfrm>
          <a:prstGeom prst="line">
            <a:avLst/>
          </a:prstGeom>
          <a:ln w="19050">
            <a:solidFill>
              <a:srgbClr val="074B79"/>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4968875" y="2116138"/>
            <a:ext cx="2778125" cy="0"/>
          </a:xfrm>
          <a:prstGeom prst="line">
            <a:avLst/>
          </a:prstGeom>
          <a:ln w="19050">
            <a:solidFill>
              <a:srgbClr val="074B79"/>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4968875" y="4132263"/>
            <a:ext cx="2778125" cy="0"/>
          </a:xfrm>
          <a:prstGeom prst="line">
            <a:avLst/>
          </a:prstGeom>
          <a:ln w="19050">
            <a:solidFill>
              <a:srgbClr val="074B79"/>
            </a:solidFill>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1320800" y="2081213"/>
            <a:ext cx="2778125" cy="254000"/>
          </a:xfrm>
          <a:prstGeom prst="rect">
            <a:avLst/>
          </a:prstGeom>
          <a:noFill/>
        </p:spPr>
        <p:txBody>
          <a:bodyPr>
            <a:spAutoFit/>
          </a:bodyPr>
          <a:lstStyle/>
          <a:p>
            <a:pPr>
              <a:defRPr/>
            </a:pPr>
            <a:r>
              <a:rPr lang="en-US" sz="1050" i="1" dirty="0">
                <a:solidFill>
                  <a:schemeClr val="bg2">
                    <a:lumMod val="25000"/>
                  </a:schemeClr>
                </a:solidFill>
              </a:rPr>
              <a:t>Managing Partner</a:t>
            </a:r>
          </a:p>
        </p:txBody>
      </p:sp>
      <p:sp>
        <p:nvSpPr>
          <p:cNvPr id="14" name="TextBox 13"/>
          <p:cNvSpPr txBox="1"/>
          <p:nvPr/>
        </p:nvSpPr>
        <p:spPr>
          <a:xfrm>
            <a:off x="4968875" y="2095500"/>
            <a:ext cx="2778125" cy="254000"/>
          </a:xfrm>
          <a:prstGeom prst="rect">
            <a:avLst/>
          </a:prstGeom>
          <a:noFill/>
        </p:spPr>
        <p:txBody>
          <a:bodyPr>
            <a:spAutoFit/>
          </a:bodyPr>
          <a:lstStyle/>
          <a:p>
            <a:pPr algn="r">
              <a:defRPr/>
            </a:pPr>
            <a:r>
              <a:rPr lang="en-US" sz="1050" i="1" dirty="0">
                <a:solidFill>
                  <a:schemeClr val="bg2">
                    <a:lumMod val="25000"/>
                  </a:schemeClr>
                </a:solidFill>
              </a:rPr>
              <a:t>Portfolio Analyst</a:t>
            </a:r>
          </a:p>
        </p:txBody>
      </p:sp>
      <p:sp>
        <p:nvSpPr>
          <p:cNvPr id="15" name="TextBox 14"/>
          <p:cNvSpPr txBox="1"/>
          <p:nvPr/>
        </p:nvSpPr>
        <p:spPr>
          <a:xfrm>
            <a:off x="4968875" y="4092575"/>
            <a:ext cx="2778125" cy="254000"/>
          </a:xfrm>
          <a:prstGeom prst="rect">
            <a:avLst/>
          </a:prstGeom>
          <a:noFill/>
        </p:spPr>
        <p:txBody>
          <a:bodyPr>
            <a:spAutoFit/>
          </a:bodyPr>
          <a:lstStyle/>
          <a:p>
            <a:pPr algn="r">
              <a:defRPr/>
            </a:pPr>
            <a:r>
              <a:rPr lang="en-US" sz="1050" i="1" dirty="0" smtClean="0">
                <a:solidFill>
                  <a:schemeClr val="bg2">
                    <a:lumMod val="25000"/>
                  </a:schemeClr>
                </a:solidFill>
              </a:rPr>
              <a:t>Registered Associate</a:t>
            </a:r>
            <a:endParaRPr lang="en-US" sz="1050" i="1" dirty="0">
              <a:solidFill>
                <a:schemeClr val="bg2">
                  <a:lumMod val="25000"/>
                </a:schemeClr>
              </a:solidFill>
            </a:endParaRPr>
          </a:p>
        </p:txBody>
      </p:sp>
      <p:pic>
        <p:nvPicPr>
          <p:cNvPr id="9231" name="Picture 1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761288" y="1843088"/>
            <a:ext cx="895350" cy="1125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32" name="TextBox 16"/>
          <p:cNvSpPr txBox="1">
            <a:spLocks noChangeArrowheads="1"/>
          </p:cNvSpPr>
          <p:nvPr/>
        </p:nvSpPr>
        <p:spPr bwMode="auto">
          <a:xfrm>
            <a:off x="1328738" y="2292350"/>
            <a:ext cx="250825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altLang="en-US" sz="900"/>
              <a:t>Steve has over 22 years of experience with retirement plans and is an unquestioned industry leader.  He drives the vision of the firm and oversees our service structure.  He works directly with clients on Plan Design and fiduciary oversight issues, including vendor negotiation, fund selection and regulatory compliance.</a:t>
            </a:r>
          </a:p>
        </p:txBody>
      </p:sp>
      <p:sp>
        <p:nvSpPr>
          <p:cNvPr id="9233" name="TextBox 17"/>
          <p:cNvSpPr txBox="1">
            <a:spLocks noChangeArrowheads="1"/>
          </p:cNvSpPr>
          <p:nvPr/>
        </p:nvSpPr>
        <p:spPr bwMode="auto">
          <a:xfrm>
            <a:off x="1389063" y="4284663"/>
            <a:ext cx="2508250" cy="1062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altLang="en-US" sz="900" dirty="0" smtClean="0"/>
              <a:t>Joe </a:t>
            </a:r>
            <a:r>
              <a:rPr lang="en-US" altLang="en-US" sz="900" dirty="0"/>
              <a:t>is primarily responsible for day-to-day interactions with participants and HR staff.  He expedites problem resolution and coordinates activity between vendors, the Plan Sponsor, Mayflower, and the participants.  Together with Steve, </a:t>
            </a:r>
            <a:r>
              <a:rPr lang="en-US" altLang="en-US" sz="900" dirty="0" smtClean="0"/>
              <a:t>Joe </a:t>
            </a:r>
            <a:r>
              <a:rPr lang="en-US" altLang="en-US" sz="900" dirty="0"/>
              <a:t>will be the face of Mayflower to participants.</a:t>
            </a:r>
          </a:p>
        </p:txBody>
      </p:sp>
      <p:sp>
        <p:nvSpPr>
          <p:cNvPr id="9234" name="TextBox 18"/>
          <p:cNvSpPr txBox="1">
            <a:spLocks noChangeArrowheads="1"/>
          </p:cNvSpPr>
          <p:nvPr/>
        </p:nvSpPr>
        <p:spPr bwMode="auto">
          <a:xfrm>
            <a:off x="5238750" y="2279650"/>
            <a:ext cx="250825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a:r>
              <a:rPr lang="en-US" altLang="en-US" sz="900" dirty="0"/>
              <a:t>Michael manages the firm’s investment and market research efforts to ensure we provide the most informed recommendations to clients. He performs investment analysis, manager interviews, fund commentary and portfolio management.  </a:t>
            </a:r>
          </a:p>
        </p:txBody>
      </p:sp>
      <p:sp>
        <p:nvSpPr>
          <p:cNvPr id="9235" name="TextBox 19"/>
          <p:cNvSpPr txBox="1">
            <a:spLocks noChangeArrowheads="1"/>
          </p:cNvSpPr>
          <p:nvPr/>
        </p:nvSpPr>
        <p:spPr bwMode="auto">
          <a:xfrm>
            <a:off x="5238750" y="4278313"/>
            <a:ext cx="2508250"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a:r>
              <a:rPr lang="en-US" sz="900" dirty="0"/>
              <a:t>Jeff </a:t>
            </a:r>
            <a:r>
              <a:rPr lang="en-US" sz="900" dirty="0" smtClean="0"/>
              <a:t>has </a:t>
            </a:r>
            <a:r>
              <a:rPr lang="en-US" sz="900" dirty="0"/>
              <a:t>spent the past 13 years </a:t>
            </a:r>
            <a:r>
              <a:rPr lang="en-US" sz="900" dirty="0" smtClean="0"/>
              <a:t>focusing </a:t>
            </a:r>
            <a:r>
              <a:rPr lang="en-US" sz="900" dirty="0"/>
              <a:t>on the corporate retirement plan market space.  Prior to joining Mayflower Advisors, Jeff worked in a variety of roles at Fidelity Investments, ADP Retirement Services and most recently at Natixis Global Asset </a:t>
            </a:r>
            <a:r>
              <a:rPr lang="en-US" sz="900" dirty="0" smtClean="0"/>
              <a:t>Management.</a:t>
            </a:r>
            <a:endParaRPr lang="en-US" altLang="en-US" sz="900" dirty="0"/>
          </a:p>
        </p:txBody>
      </p:sp>
      <p:sp>
        <p:nvSpPr>
          <p:cNvPr id="23" name="TextBox 22"/>
          <p:cNvSpPr txBox="1"/>
          <p:nvPr/>
        </p:nvSpPr>
        <p:spPr>
          <a:xfrm>
            <a:off x="1385888" y="4079875"/>
            <a:ext cx="2778125" cy="254000"/>
          </a:xfrm>
          <a:prstGeom prst="rect">
            <a:avLst/>
          </a:prstGeom>
          <a:noFill/>
        </p:spPr>
        <p:txBody>
          <a:bodyPr>
            <a:spAutoFit/>
          </a:bodyPr>
          <a:lstStyle/>
          <a:p>
            <a:pPr>
              <a:defRPr/>
            </a:pPr>
            <a:r>
              <a:rPr lang="en-US" sz="1050" i="1" dirty="0" smtClean="0">
                <a:solidFill>
                  <a:schemeClr val="bg2">
                    <a:lumMod val="25000"/>
                  </a:schemeClr>
                </a:solidFill>
              </a:rPr>
              <a:t>Registered Associate</a:t>
            </a:r>
            <a:endParaRPr lang="en-US" sz="1050" i="1" dirty="0">
              <a:solidFill>
                <a:schemeClr val="bg2">
                  <a:lumMod val="25000"/>
                </a:schemeClr>
              </a:solidFill>
            </a:endParaRPr>
          </a:p>
        </p:txBody>
      </p:sp>
      <p:pic>
        <p:nvPicPr>
          <p:cNvPr id="24" name="Picture 2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85405" y="3827463"/>
            <a:ext cx="914400" cy="1280160"/>
          </a:xfrm>
          <a:prstGeom prst="rect">
            <a:avLst/>
          </a:prstGeom>
        </p:spPr>
      </p:pic>
      <p:pic>
        <p:nvPicPr>
          <p:cNvPr id="3" name="Picture 2"/>
          <p:cNvPicPr>
            <a:picLocks/>
          </p:cNvPicPr>
          <p:nvPr/>
        </p:nvPicPr>
        <p:blipFill>
          <a:blip r:embed="rId5" cstate="print">
            <a:extLst>
              <a:ext uri="{28A0092B-C50C-407E-A947-70E740481C1C}">
                <a14:useLocalDpi xmlns:a14="http://schemas.microsoft.com/office/drawing/2010/main" val="0"/>
              </a:ext>
            </a:extLst>
          </a:blip>
          <a:stretch>
            <a:fillRect/>
          </a:stretch>
        </p:blipFill>
        <p:spPr>
          <a:xfrm>
            <a:off x="7761288" y="3827463"/>
            <a:ext cx="925512" cy="1095519"/>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0" y="152400"/>
            <a:ext cx="8877300" cy="685800"/>
          </a:xfrm>
        </p:spPr>
        <p:txBody>
          <a:bodyPr lIns="90488" tIns="44450" rIns="90488" bIns="44450"/>
          <a:lstStyle/>
          <a:p>
            <a:r>
              <a:rPr lang="en-US" altLang="en-US" sz="4000" b="1" dirty="0" smtClean="0">
                <a:solidFill>
                  <a:schemeClr val="tx1"/>
                </a:solidFill>
              </a:rPr>
              <a:t>Broad Array of Clients</a:t>
            </a:r>
            <a:endParaRPr lang="en-US" altLang="en-US" b="1" dirty="0" smtClean="0">
              <a:solidFill>
                <a:schemeClr val="tx1"/>
              </a:solidFill>
            </a:endParaRPr>
          </a:p>
        </p:txBody>
      </p:sp>
      <p:pic>
        <p:nvPicPr>
          <p:cNvPr id="5" name="Picture 3"/>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271713" y="1892300"/>
            <a:ext cx="1998662" cy="74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4"/>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808288" y="3113088"/>
            <a:ext cx="1870075" cy="9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5"/>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6867525" y="1612900"/>
            <a:ext cx="2035175" cy="1268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6"/>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434975" y="3976688"/>
            <a:ext cx="1709738" cy="598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2"/>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506413" y="2970213"/>
            <a:ext cx="1450975" cy="681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11"/>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46113" y="1376363"/>
            <a:ext cx="1247775" cy="1225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1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2660650" y="5313363"/>
            <a:ext cx="2092325" cy="46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13"/>
          <p:cNvPicPr>
            <a:picLocks noChangeAspect="1"/>
          </p:cNvPicPr>
          <p:nvPr/>
        </p:nvPicPr>
        <p:blipFill>
          <a:blip r:embed="rId11">
            <a:extLst>
              <a:ext uri="{28A0092B-C50C-407E-A947-70E740481C1C}">
                <a14:useLocalDpi xmlns:a14="http://schemas.microsoft.com/office/drawing/2010/main" val="0"/>
              </a:ext>
            </a:extLst>
          </a:blip>
          <a:srcRect/>
          <a:stretch>
            <a:fillRect/>
          </a:stretch>
        </p:blipFill>
        <p:spPr bwMode="auto">
          <a:xfrm>
            <a:off x="4504533" y="1132204"/>
            <a:ext cx="922338"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4"/>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3017838" y="4676775"/>
            <a:ext cx="1295400" cy="242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AutoShape 4" descr="data:image/jpeg;base64,/9j/4AAQSkZJRgABAQAAAQABAAD/2wCEAAkGBxQSEhUUExQVFhUXGBwXFxcYGRccGBweGhYcFh0cGBgcHSggHB0mHR0dITEhJSkrLi4uHR8zODMsNygtLisBCgoKDg0OGhAQGDUkHiQsLDcsLCwsLCwtKy0sLCwsNS0sLCwsLCwsLCwsLDQsLCwsLCwsLCwsLCwsLCwsLCwsLP/AABEIAIAA6AMBIgACEQEDEQH/xAAbAAACAgMBAAAAAAAAAAAAAAAABgQFAQMHAv/EAEkQAAIBAwIDBAUHBg0DBQAAAAECAwAEERIhBTFBBhMiURRUYXHRMkKBkZKhowcWUpOxwRUjMzQ1Q1Nic4KywuE2cnQkRISz8P/EABgBAQEBAQEAAAAAAAAAAAAAAAABAgME/8QAKBEAAgIBAwMDBAMAAAAAAAAAAAECERIDIUExUfAyYXEEIrHBgaHx/9oADAMBAAIRAxEAPwDuNFFFAFFFFAFFFFAFFFFAFFFFAFFFFAFFFFAFFFFAFec1qurgIpY0mXnFpGebS7BdQAHLAC/dvmuc9RRA6JcqWKhgWG5HUZ863Umdj0PfMRyC7/Sdv305CrpzyVgzRRRWwFFFFAFFFFAFFFFAFFFFAFFFFAFFFFAFFFFAFFFFAFFFFAFFFFAFFFFAFQpuIqH0AFm6gdPeakTTBedIMfHO6u5VYfPOQee/L7q3CGRUhjv3APiyNR59PcaUb+7VJmwQyNjUR81idOfaDtTFxu8WbSgyC23LkOprRe8HMrSAppj7sRqcjxEsWLADl/xXn19FuqFEXhF6IZdTYAwQTgk+4AdfbTjbcRjdQysME4Hv8q5wpcZjlBEifK/vLy1p556+RqQIgQCNx0rjGU4LpsQ6Sr55V6rndispdUjZgT5E4HTJHkK6DEuABknbmef01309TLgHuiiiugCiiigCiiigCiiigCsGs1hqAM0ZrnrvZYujJLpnE0unRI3e5HydCg7nPIYrzxuQmW09IMIc2pMgmkeNdepM7rzOc/fXRaZaOiZozSU93GtmY7Uo0szd3iF9Y1EeIqzEck33x05VHW7lit7i3VJY2j0vGCQ0vcu/iKlS2WXxDnnlUwA+k0ZpPsJLIOPQ5NcpRtIR3ZSdOxm3IG/It7aqmkgFsrRyueIYGBrbvjLtlWjzsmeYxpAq4eUQ6JqrOaTrlJRezyw+J4oocxZ8Lq3ealHQN4QQfZg86rrm6SThjyKQFa6JBclcA3PJuqjGxqYFo6ETRmkvgTW4MhWS2WQI2kwSvKQuPESreW1V/AZ0jlgCmGZmIVnhnlMjeHGuWJhy6nJ2Jq4dQdErFc1urhI3kkLwzuJSRiaWO5xryEWPBBxyAGART3NxDx6FGSBlieQ9nvrLg0KKPiXFhFdMJM9NPux8a8xTwvcGXw6gAinrvud/urbfcMiurhe93MY6bZzuFPmOv01U9rOCOjCSEAADBUbfSK7Rx2RUTeMWXeEBGw3Q+VZiLQMqySll0k5IwM7Dbfyqkt72a3VZZVGJNk3yeWd/eK38W43HJFuPcBzz7K3i3twU3cSltzJ3+SXClR4jpA64Xlk/urx2dTXAT1yTjG+GO230VQ8GtYmwZpGIGCUGN/YWznHuFN/ZhjNLLKihY9IRT0Yg5OPYBt9Nc9bSioNEaGDgloEj5bk5PL93SrKtUEOkYFba80VSoyFFFFaAUUVgmgM1jNV1zeOzFIACw2Z2zoX343Zv7o+kiqHi/B70I0qXzl1BYJ3ahDjfAAJP7axKddEBworxGDgZ59aK2D3WDWa8ucDegFbjXamO2vre2KKTN8p+qknCdN8n2+VMkseR8kE42z8elc07S8KN1w+a9H8oZfSIz1EaeBB9kaveafOzPFBdWsUw5uoJ/wC7kR9ddZxWKa/kvBV9ne0Jnu7i1eBI3gCsWV9QJby8Cnl1pn0Dn1865jwm4kXjd8kQGuTSNTDKoFVSWIyMncADPWmLj/E7jh6rO79/BqCygqFdAdg6FdiM/NI+mrPT+5JcpFaGtYgOQA9wrIiGc438+v10nS9op14jBb643hnQyghCCF3wM6jn37e6rDtvxGe1t3uIXQCMboyFtRJA+VqGn6jWMHaXclDCEGc9ax3Q5YFJ/HuP3EXDo7xGjB7tGdChIJfTyOoacb9DW/hMt7eQJN3yW4ZQUTuw5O3ynJYbE8gOQ60wdWBpEKjkB9QoEQBzgZPM4pT7J9rTLFcekhUe1YrKV+SQM+IA8s6TtW7gd1c3sfpHedxG+8UYRWOnOzSFuefIY99HCSuwYtO0TNxD0OSBFYRmQSK+rbpsUH7ap+017JbXhO4R8FT0O2CPo/fUThFy78ePeAB0gKNj5JIx4l9hGDjpTAJZ7y5uIfBHbwMEzoDu7FQ/zvCoAI6GuvoknXBRWvO0Ld4ZUzjbUR8kHGACeQzipz8auL0GOEFiB4mHJfefPblVnccTksbqC2m7uSC5yqMECFGXGzKPCwOob7VH7S9oLixu7eCJY5EnJ0xhNBGMKF1aiDkkEnA2Bra3pJfBbKmDjqND3UqqyKAMN00/sNYsOzMjqZ1ZIYgNjKWJ0/pe73kVa9peGT28bXpa3lkjGt0MACkZ3CtqzkeZzn2VY9ob03XCnmiYIHhLsCurYruucjBz135cqmfTHkX2PHCuxdoyK4dpQd9QbwNvvgLtj2U2RxBF0ooAAwoGw/4pP/JpBP6FbN3qd1pP8X3Xi5n+s1/7ada4al5NN2ZYmwdrrh7x7MW0XeouokzNo5A7Hus9fKnCNiQMgA43wcjPvrnPCv8AqK4/wv8AatdIq6qSquyDKLtZ2mWwRHaKSQO+jCDOOu/7h1q8RsgHz335/TSf+UPjtxYxLNEyFSypoZCTkgnOvUPLlim+M7CstVFMHrNVHEr4vILaI4cjVIw/q0O2f+5sEKPYT0rPaPjItYsgapHOiJOrOdgPd1NaOFWy2UDSTuNZ/jJ5TsCfgOQFcrt4ohcW1uqKFUYA5D/9z99bcUpdpO1slrbeki21R5A8cnduc8iF0N9RwfdTRZTa40cqVLKG0nmMjOD7q6YNKwbqKKKgCqHtjM3o/dIcSXDCBT5a/lN9C5P0Vemle7Mz3kcrW0pjiVgmDFu7sAXxr5BRt13O1aj1sElOEXIjEYuI9GnRp7j5uNOP5TypZ/JdI1tLd8PkOTC+uM+anY7fZP0muiCkHi/Dbn+E47yC3fSoMcuWQaxyyni8vPHIV0hK04vxlRr7KAfw5xE9Qq4+pav/AMooH8G3Wf7P78jFUdlwa6h4hPfCPKSHSYsr3mnQviG+MhgRpzVl2ktpeIRi3WN4YmYGaSQAHSDnTGuSSxPU7CtSpzi/j+ivqJ3ASfTeFaufov73xTt+U7+jbj3D/UKr+0nApYrq0uraLvEgXuniUgNp5DRk4OxO3sFZ7ZQ3V/avFDA8Y2J73SGbB2VQCceZJPTAznbTkpTjLzqL3RC7Vf8AT6f4UP7Vpy7MfzO3/wAJP9IpT41w65m4Wlotu4k0ohJaPSNGnfOrODvjbpTLwGSSO1RXgkDxIq6cpliFA8Pixj3kVzn6a9wzk87sLfjWnrOgPu7x8113ssALO2xy7lP9IpO7O9mpdV/HcwMI7xshgUOkAufFhs58Q5Zq47MvcWcItp4ZJTF4Y5ItJV16ZyQVbpg7e2t6zUlS9vwGyqXA7Qt/4+T9VWPCuPPcNKbC3UxmQ67iVyqM2AMogBZtgPLpVXB2fuv4Se5ljLJNGUbQy+DWNONyM6RzI+gVv7IR3XDYzayW0kyKxMcsOgggnkyswIP10mk1tu6QZWdvYJluuGGaVZGMzYCoERcNFnAJJPvJ+qrDtp/THC/89eO1XA7u5uLW5EX8nJnutS6kQFW3OcF2I3AOBpG9Se0dhcTX9ncpbvot9WsFo9R1DPhGrp7cVqLVR34ZUXvb3+jrr/CaqSy/oD/4rfsNXPa1ZZrN4o4XLzIVxlBoJGfGdX7M1D4PwqVuGG0kQxyCExZJUqSQdwQTt78Vzi0oL5JwZ/J3OqcLt2chV08zy3cgffTZSBwC0uBYx2MltIjqwDSEr3elZA5YEEk5AwBjnT6zbZxmuer6myM5zwr/AKiuP8L/AGrXSDXPbLh9ynFJb020ndumkKGi1g4A3GvHTzpouOLz6Tos5tWPDqaEDPTJDnat6qyarsgxJ/KlxNbiwyowEu+6zzyUDAn6808vxcqmruX0KMlmKKMY57tnFc5u+y96/DltTAe979p2bUmjcttnOc5PlTDxS4fiUq2aK0caYa6JIyPKPKkjJx5/srP1MlGCUXyw+h64DJLdz+nNCxjAKWykqNI+cxyeZ2++q6yu5OL3rFCqW9oQVV1Lq8mSAxAYZxgkb+XnXQpLUCIxphBoKLjku2B9Vc37AWd7w0ywyWbyI5BDxtHzA0/OYbYAqfTwxg3f3BdB2fgAldJLl++MZ1IukLGrfpBMnJ9pJxUq+4hpYRxgPKdwucBRy1Oeg+842rQPSpuYW3T2HXKfdsFT3+Kp9lYJEuEGMnLEnLMfNmO5NRvuQkiis0VkBWMVmigMYoxWaKAxiis0UBjFYxXqsGoCFPxSGNtDyxqx+aXUH6ialCQYzkY556UkQoB3/dS2MyNI5cTDDgknKs2TkDkDjkKYOBXQlskdYxGpjICA5UAAjwnAyNttq5xndgk/w5besQ/rE+NSzcro16hoxq1Z2x558qRuyv8ANrfL2OjQuQwHeY6gktjV9FM/HypsZ9ONPcPjTyxoOMeykZtqwSo+MW7EKs8TE8gHQk+4ZqQ9wqsqlgGb5IJGTjngUjcRtJTFBHL6OkUpRTKkbalPhKjc7FiMavOmbtNaM0QkjGZoSJY/Mlea5/vLkfTUjNtPYFm9woYKWAYgkLncgc8DrQLhdWjUusDJXO+PPHlVF2fmF1K92N49Iih93ynb6WIH+StsP9JSf+Mn/wBr1rK6YLe6u0iGqR1RfNiAPvotbtJBmN1ceakEfdS1ctEOIt6Tp/kl9H7zGnm3eac7as6c9cYqy4NNaGaYW/d6/CZSgGDzxkjbI/fRStgmTcWgRirzRKw5hnUH6ia3Wt5HKCY3VwDglSCPPmKUN/S7vDWq+NP5cZP8mOW42pn4SU0DSYi22vusadWN+X76kJtsHuTi0KvoaaIP+iXUN9RNTA2a5/bIq2793LYXEJLMe98LnJJIdsnJ6ZIplg40otYZRGQ0ir3UI+UWK5Cr7Pb0G9IzvqDz2p4s0SrDANVzNlY18uhdvJVzzqT2c4KlpCI1JZj4nc83Y82Na+B8JKM08xDXEmNRHJR0jT+6PPrzq5qqNvJgKMVmiugMCs0UUAUUUUAV51jzFZNLd7DYJI4kii1AB3JjzgOcBmbGACetVKwMeseYo1jzFU1xwayjUu8EIUDJOheX1Vt/N609Wh+wvwq7AtNY8xRrHmKprjg1kgy0EIGQvyF5k4A5Vt/N609Wh+wvwpsC01jzFGseYqr/ADetPV4fsLR+b1p6tD9hfhU2BIn4fA5DPHEzDkWVSfrIqSdOMbY5Y2xVd+b1p6tD9hfhWs8EsgwTuINRBIXSuSBgEgeW4pUfECT/AATbf2MP2E+FSRBHo0YXRjGnbGPLHlUH83rT1eH7C/CtNxwiyjKhoIRrbSv8WOeCfLbkaKMfECzkgjZdBClf0TjG3LblW3IxjaqJbHh5XUIoMaO8+QudI21YxnGxqUnALMgEW8OCMjwLy+qlRQLGBEQaVCqPIYArHdpqL4XURgttnHlmoA7PWnq8P2F+FYk4BZgEm3hAAyToXYfVSognXMEcg0uqOPJgCPqNeoIkQBUCqo5BQAB9AqosuFWUya0t4ip5ZjA6Z6jyOajXvBIo31rZwyxkYKqqB1I6rnZgRzGQRjbOajUVv+gXMvDoGJLRRMx5kqpP1kVstrWOMERoig7kKAAem4FL/odt04cT744gPrLUS8BiKlpILaCMDJwqM2PaxUKv0A++srDj8AseIxQBwe5jkmO6jSur3liPCPaa3WViAxlkYNKRjPRR+ig6DzPM4+rTD2ZtFAAt4vpQE/Sa9/m7aerQ/YX4VVGNgsw48xWdY8xVX+b1p6vD9haPzetPVofsLW/tBaax5ijWPMVSTcIsldEaCEM+dI0LvpGTvjyrf+b9p6tD9hfhTYFprHmKNY8xVX+b1p6tD9hfhQOz9pn+bw/YX4VNgW1FYAoqADSV2i4bJJPckRuwe3jRMY0s6u7aXz83cZz0Jp1NVb3lxk4tsjJwe9XcdDjFai6Khbv+Eyul45jbviB3ZXODmJVbRvy1An76zLZypO0wiY4uGcE7DR6LpxnfCl+ft3pi9NuPVfxU+FHptx6r+MnwramwJfBoWITSJi59HbdQNSLKWaQkM2WIbffcDrWyS1lgRpNEi/xd0HYbHxyr3fXchdRUfRtTZFNMudNmq554kQZ9+BWxry4P/tR+tT4Vc/YFR2YiYR3CJqSXAwGUKFPdBVIwzcyNR3+JrxwycKhWN1CLa61+czxylpGG+508z19tMkM86DC2aqPISoB9wr36Zceqj9anwrOTuwLllwh5JYRLHIEBuSc/N1zK8XXyBx5VZ8etXN1HIsRcdxLGSOhYoRk9NgasPTLj1X8VPhR6bceqj9anwpk7v9gVZ+ESLbQosLFmgYuflFZe6VB4ScAnB8ZzjHtqQvD5e9R5I3Zu+icNz0oINJBOejk5HtzTF6bceq/jJ8KPTbj1X8VPhTJgVIOHTrGMwuXaxaLPUPqcgE9DuMf8VOisJtYJVtfewsrn5sSxgOp+nX4epYVe+mXHqo/Wp8KPTbj1X8VPhVc2Cj7HcPkidNcbrm2CuT1cSsd/MhTXi64bMS3hJfvJ2d+jRNGwRB57lRj+6fpv/Tbj1X8ZPhR6Zceqj9anwrNu7oFdPZSegQIikFRD3iDYlVK94u3mAdutVfHbCUqRBA4GhmiIBLBmlDEDcd3yDDr02xTL6bceq/jJ8KPTbj1X8VPhRNr/AEC7dcHdmlkCSA+kg7fOhITUADsRqXOD7fOrDiPDWPDpYUV2JVtCsQWPiyPLHsHTYVZem3Hqo/Wp8KPTbj1X8VPhRybBSG0maYsEZSZomjbosSjxrnpnB266hUnjdtqu4tBBLr3cyH9DJkVwPejL/mqy9MuPVR+uT4V59KuM59EGcYz3qZx5ZxVt3YFa44TcmEqFbvBBIsp/tJDKrIVOdzgMQegOKkTcMeaXxxSd29y7HP8AZtbhAeew1dOhpj9NuPVfxU+FHptx6r+Knwpk/YEDtLYGRrcaDIqiXPX+q0rnzyTVVa8OuMJqV+8/9Lpc/NCD+NBPT52fPIpk9NuPVR+uT4UemXHqo/Wp8KKTqgJk3BpSjlYZNRimx56zcBozz5hM48s1f2Fg/pLSP3mrvWZSMBDGyAAE4ycYxp89+tWnptx6r+MvwoF7cZ/moHt71PhRzbBbUVgUVzIf/9k="/>
          <p:cNvSpPr>
            <a:spLocks noChangeAspect="1" noChangeArrowheads="1"/>
          </p:cNvSpPr>
          <p:nvPr/>
        </p:nvSpPr>
        <p:spPr bwMode="auto">
          <a:xfrm>
            <a:off x="7386638" y="3848100"/>
            <a:ext cx="2286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a:p>
        </p:txBody>
      </p:sp>
      <p:pic>
        <p:nvPicPr>
          <p:cNvPr id="15" name="Picture 14" descr="http://oninfertileground.com/wp-content/uploads/image/EMD%20Serono%20Logo.jpg"/>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750050" y="4117975"/>
            <a:ext cx="2216150" cy="113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18" descr="http://alphataugamma.org/images/atg.jpg"/>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5108575" y="3656013"/>
            <a:ext cx="996950" cy="884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20" descr="https://encrypted-tbn3.gstatic.com/images?q=tbn:ANd9GcSeCi8EaLklYSqIk8uLsxPZRfQN9fH3hfYKAxfmyHFrHy0_V3bLhQ"/>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4194175" y="6304282"/>
            <a:ext cx="1279525"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32" descr="MSPCC_eggplant"/>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646113" y="4829175"/>
            <a:ext cx="1782762"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4" descr="150px-Harvard_shield-Business"/>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6932613" y="1987550"/>
            <a:ext cx="446087" cy="54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Picture 2" descr="RD Management LLC"/>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4924425" y="5080000"/>
            <a:ext cx="2903538" cy="741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21" name="Object 15"/>
          <p:cNvGraphicFramePr>
            <a:graphicFrameLocks noChangeAspect="1"/>
          </p:cNvGraphicFramePr>
          <p:nvPr/>
        </p:nvGraphicFramePr>
        <p:xfrm>
          <a:off x="6384925" y="3200400"/>
          <a:ext cx="2520950" cy="815975"/>
        </p:xfrm>
        <a:graphic>
          <a:graphicData uri="http://schemas.openxmlformats.org/presentationml/2006/ole">
            <mc:AlternateContent xmlns:mc="http://schemas.openxmlformats.org/markup-compatibility/2006">
              <mc:Choice xmlns:v="urn:schemas-microsoft-com:vml" Requires="v">
                <p:oleObj spid="_x0000_s12314" name="Photo Editor Photo" r:id="rId19" imgW="4447619" imgH="1438095" progId="MSPhotoEd.3">
                  <p:embed/>
                </p:oleObj>
              </mc:Choice>
              <mc:Fallback>
                <p:oleObj name="Photo Editor Photo" r:id="rId19" imgW="4447619" imgH="1438095" progId="MSPhotoEd.3">
                  <p:embed/>
                  <p:pic>
                    <p:nvPicPr>
                      <p:cNvPr id="0" name=""/>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6384925" y="3200400"/>
                        <a:ext cx="2520950" cy="815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pic>
        <p:nvPicPr>
          <p:cNvPr id="22" name="Picture 6" descr="http://www.nedeaconess.org/assets/images/7/logo_deaconessABL_Services-9f116cd7.jpg"/>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7207250" y="5173663"/>
            <a:ext cx="1471613" cy="81121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23" name="Picture 2"/>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747713" y="5648325"/>
            <a:ext cx="2001837" cy="67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4860925" y="2052954"/>
            <a:ext cx="1387474" cy="1387474"/>
          </a:xfrm>
          <a:prstGeom prst="rect">
            <a:avLst/>
          </a:prstGeom>
        </p:spPr>
      </p:pic>
    </p:spTree>
    <p:extLst>
      <p:ext uri="{BB962C8B-B14F-4D97-AF65-F5344CB8AC3E}">
        <p14:creationId xmlns:p14="http://schemas.microsoft.com/office/powerpoint/2010/main" val="179292471"/>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n-US" altLang="en-US" sz="2800" dirty="0" smtClean="0"/>
              <a:t>Service Beyond Traditional Investment Advisory</a:t>
            </a:r>
          </a:p>
        </p:txBody>
      </p:sp>
      <p:graphicFrame>
        <p:nvGraphicFramePr>
          <p:cNvPr id="13" name="Content Placeholder 3"/>
          <p:cNvGraphicFramePr>
            <a:graphicFrameLocks/>
          </p:cNvGraphicFramePr>
          <p:nvPr>
            <p:extLst>
              <p:ext uri="{D42A27DB-BD31-4B8C-83A1-F6EECF244321}">
                <p14:modId xmlns:p14="http://schemas.microsoft.com/office/powerpoint/2010/main" val="634229605"/>
              </p:ext>
            </p:extLst>
          </p:nvPr>
        </p:nvGraphicFramePr>
        <p:xfrm>
          <a:off x="692727" y="1431635"/>
          <a:ext cx="7860146" cy="472841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r>
              <a:rPr lang="en-US" altLang="en-US" sz="3200" smtClean="0"/>
              <a:t>Fiduciary Support</a:t>
            </a:r>
          </a:p>
        </p:txBody>
      </p:sp>
      <p:sp>
        <p:nvSpPr>
          <p:cNvPr id="24579" name="Rectangle 3"/>
          <p:cNvSpPr>
            <a:spLocks noGrp="1" noChangeArrowheads="1"/>
          </p:cNvSpPr>
          <p:nvPr>
            <p:ph type="body" idx="4294967295"/>
          </p:nvPr>
        </p:nvSpPr>
        <p:spPr bwMode="auto">
          <a:xfrm>
            <a:off x="457200" y="1160463"/>
            <a:ext cx="8372764" cy="452596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chemeClr val="accent2"/>
              </a:buClr>
            </a:pPr>
            <a:r>
              <a:rPr lang="en-US" altLang="en-US" sz="2000" b="1" dirty="0" smtClean="0"/>
              <a:t>Regulatory Adherence</a:t>
            </a:r>
          </a:p>
          <a:p>
            <a:pPr lvl="1" eaLnBrk="1" hangingPunct="1">
              <a:buClr>
                <a:schemeClr val="accent2"/>
              </a:buClr>
            </a:pPr>
            <a:r>
              <a:rPr lang="en-US" altLang="en-US" sz="1800" dirty="0" smtClean="0"/>
              <a:t>Provide Routine Regulatory &amp; Industry-Trend Updates</a:t>
            </a:r>
          </a:p>
          <a:p>
            <a:pPr lvl="1" eaLnBrk="1" hangingPunct="1">
              <a:buClr>
                <a:schemeClr val="accent2"/>
              </a:buClr>
            </a:pPr>
            <a:r>
              <a:rPr lang="en-US" altLang="en-US" sz="1800" dirty="0" smtClean="0"/>
              <a:t>Position as Industry Leader Gives us Unique Insight</a:t>
            </a:r>
          </a:p>
          <a:p>
            <a:pPr lvl="2" eaLnBrk="1" hangingPunct="1">
              <a:buClr>
                <a:schemeClr val="accent2"/>
              </a:buClr>
            </a:pPr>
            <a:r>
              <a:rPr lang="en-US" altLang="en-US" sz="1600" dirty="0" smtClean="0"/>
              <a:t>Position w/ ARA &amp; NAPA gives access to </a:t>
            </a:r>
            <a:r>
              <a:rPr lang="en-US" altLang="en-US" sz="1600" dirty="0" err="1" smtClean="0"/>
              <a:t>DoL</a:t>
            </a:r>
            <a:r>
              <a:rPr lang="en-US" altLang="en-US" sz="1600" dirty="0" smtClean="0"/>
              <a:t>, Congress &amp; regulators</a:t>
            </a:r>
          </a:p>
          <a:p>
            <a:pPr lvl="2" eaLnBrk="1" hangingPunct="1">
              <a:buClr>
                <a:schemeClr val="accent2"/>
              </a:buClr>
            </a:pPr>
            <a:r>
              <a:rPr lang="en-US" altLang="en-US" sz="1600" dirty="0" smtClean="0"/>
              <a:t>Member of several vendors’ Advisory Councils, so are aware of industry trends and coming technologies</a:t>
            </a:r>
          </a:p>
          <a:p>
            <a:pPr lvl="2" eaLnBrk="1" hangingPunct="1">
              <a:buClr>
                <a:schemeClr val="accent2"/>
              </a:buClr>
            </a:pPr>
            <a:endParaRPr lang="en-US" altLang="en-US" sz="800" dirty="0" smtClean="0"/>
          </a:p>
          <a:p>
            <a:pPr lvl="2" eaLnBrk="1" hangingPunct="1">
              <a:buClr>
                <a:schemeClr val="accent2"/>
              </a:buClr>
            </a:pPr>
            <a:endParaRPr lang="en-US" altLang="en-US" sz="800" dirty="0" smtClean="0"/>
          </a:p>
          <a:p>
            <a:pPr eaLnBrk="1" hangingPunct="1">
              <a:buClr>
                <a:schemeClr val="accent2"/>
              </a:buClr>
            </a:pPr>
            <a:r>
              <a:rPr lang="en-US" altLang="en-US" sz="2000" b="1" dirty="0" smtClean="0"/>
              <a:t>Investment Advisory Services &amp; Protection</a:t>
            </a:r>
          </a:p>
          <a:p>
            <a:pPr lvl="1" eaLnBrk="1" hangingPunct="1">
              <a:buClr>
                <a:schemeClr val="accent2"/>
              </a:buClr>
            </a:pPr>
            <a:r>
              <a:rPr lang="en-US" altLang="en-US" sz="1800" dirty="0" smtClean="0"/>
              <a:t>Customize a Quantitative &amp; Qualitative Investment Review</a:t>
            </a:r>
          </a:p>
          <a:p>
            <a:pPr lvl="2" eaLnBrk="1" hangingPunct="1">
              <a:buClr>
                <a:schemeClr val="accent2"/>
              </a:buClr>
            </a:pPr>
            <a:r>
              <a:rPr lang="en-US" altLang="en-US" sz="1600" dirty="0" smtClean="0"/>
              <a:t>Do NOT rely on Vendor’s conflicted suggestions</a:t>
            </a:r>
          </a:p>
          <a:p>
            <a:pPr lvl="2" eaLnBrk="1" hangingPunct="1">
              <a:buClr>
                <a:schemeClr val="accent2"/>
              </a:buClr>
            </a:pPr>
            <a:r>
              <a:rPr lang="en-US" altLang="en-US" sz="1600" dirty="0" smtClean="0"/>
              <a:t>Provides practical Fiduciary protection vs flimsy vendor “guarantees”</a:t>
            </a:r>
          </a:p>
          <a:p>
            <a:pPr lvl="1" eaLnBrk="1" hangingPunct="1">
              <a:buClr>
                <a:schemeClr val="accent2"/>
              </a:buClr>
            </a:pPr>
            <a:r>
              <a:rPr lang="en-US" altLang="en-US" sz="1800" dirty="0" smtClean="0"/>
              <a:t>Recommend Fund Changes and/or Additions</a:t>
            </a:r>
          </a:p>
          <a:p>
            <a:pPr lvl="1" eaLnBrk="1" hangingPunct="1">
              <a:buClr>
                <a:schemeClr val="accent2"/>
              </a:buClr>
            </a:pPr>
            <a:r>
              <a:rPr lang="en-US" altLang="en-US" sz="1800" dirty="0" smtClean="0"/>
              <a:t>Identify and Negotiate all Fund Revenue Sharing</a:t>
            </a:r>
          </a:p>
          <a:p>
            <a:pPr lvl="2" eaLnBrk="1" hangingPunct="1">
              <a:buClr>
                <a:schemeClr val="accent2"/>
              </a:buClr>
            </a:pPr>
            <a:r>
              <a:rPr lang="en-US" altLang="en-US" sz="1600" dirty="0" smtClean="0"/>
              <a:t>Open Architecture = ability to change share classes to proactively lower costs and improve returns without interruption to participants</a:t>
            </a:r>
          </a:p>
          <a:p>
            <a:pPr lvl="2" eaLnBrk="1" hangingPunct="1">
              <a:buClr>
                <a:schemeClr val="accent2"/>
              </a:buClr>
            </a:pPr>
            <a:endParaRPr lang="en-US" altLang="en-US" sz="1600" dirty="0" smtClean="0"/>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quot;/&gt;&lt;property id=&quot;20307&quot; value=&quot;256&quot;/&gt;&lt;/object&gt;&lt;object type=&quot;3&quot; unique_id=&quot;10005&quot;&gt;&lt;property id=&quot;20148&quot; value=&quot;5&quot;/&gt;&lt;property id=&quot;20300&quot; value=&quot;Slide 2 - &amp;quot;Why Do You Need an Advisor?&amp;quot;&quot;/&gt;&lt;property id=&quot;20307&quot; value=&quot;272&quot;/&gt;&lt;/object&gt;&lt;object type=&quot;3&quot; unique_id=&quot;10006&quot;&gt;&lt;property id=&quot;20148&quot; value=&quot;5&quot;/&gt;&lt;property id=&quot;20300&quot; value=&quot;Slide 3 - &amp;quot;Mayflower Background&amp;quot;&quot;/&gt;&lt;property id=&quot;20307&quot; value=&quot;269&quot;/&gt;&lt;/object&gt;&lt;object type=&quot;3&quot; unique_id=&quot;10007&quot;&gt;&lt;property id=&quot;20148&quot; value=&quot;5&quot;/&gt;&lt;property id=&quot;20300&quot; value=&quot;Slide 4 - &amp;quot;Mayflower Background&amp;quot;&quot;/&gt;&lt;property id=&quot;20307&quot; value=&quot;281&quot;/&gt;&lt;/object&gt;&lt;object type=&quot;3&quot; unique_id=&quot;10008&quot;&gt;&lt;property id=&quot;20148&quot; value=&quot;5&quot;/&gt;&lt;property id=&quot;20300&quot; value=&quot;Slide 5 - &amp;quot;Mayflower Background&amp;quot;&quot;/&gt;&lt;property id=&quot;20307&quot; value=&quot;276&quot;/&gt;&lt;/object&gt;&lt;object type=&quot;3&quot; unique_id=&quot;10009&quot;&gt;&lt;property id=&quot;20148&quot; value=&quot;5&quot;/&gt;&lt;property id=&quot;20300&quot; value=&quot;Slide 6 - &amp;quot;Mayflower Services&amp;quot;&quot;/&gt;&lt;property id=&quot;20307&quot; value=&quot;260&quot;/&gt;&lt;/object&gt;&lt;object type=&quot;3&quot; unique_id=&quot;10010&quot;&gt;&lt;property id=&quot;20148&quot; value=&quot;5&quot;/&gt;&lt;property id=&quot;20300&quot; value=&quot;Slide 7 - &amp;quot;Employee Education&amp;quot;&quot;/&gt;&lt;property id=&quot;20307&quot; value=&quot;261&quot;/&gt;&lt;/object&gt;&lt;object type=&quot;3&quot; unique_id=&quot;10011&quot;&gt;&lt;property id=&quot;20148&quot; value=&quot;5&quot;/&gt;&lt;property id=&quot;20300&quot; value=&quot;Slide 8 - &amp;quot;Employee Education&amp;quot;&quot;/&gt;&lt;property id=&quot;20307&quot; value=&quot;268&quot;/&gt;&lt;/object&gt;&lt;object type=&quot;3&quot; unique_id=&quot;10012&quot;&gt;&lt;property id=&quot;20148&quot; value=&quot;5&quot;/&gt;&lt;property id=&quot;20300&quot; value=&quot;Slide 9 - &amp;quot;Fiduciary Support&amp;quot;&quot;/&gt;&lt;property id=&quot;20307&quot; value=&quot;278&quot;/&gt;&lt;/object&gt;&lt;object type=&quot;3&quot; unique_id=&quot;10013&quot;&gt;&lt;property id=&quot;20148&quot; value=&quot;5&quot;/&gt;&lt;property id=&quot;20300&quot; value=&quot;Slide 10 - &amp;quot;Fiduciary Support&amp;quot;&quot;/&gt;&lt;property id=&quot;20307&quot; value=&quot;262&quot;/&gt;&lt;/object&gt;&lt;object type=&quot;3&quot; unique_id=&quot;10014&quot;&gt;&lt;property id=&quot;20148&quot; value=&quot;5&quot;/&gt;&lt;property id=&quot;20300&quot; value=&quot;Slide 11 - &amp;quot;Fiduciary Support&amp;quot;&quot;/&gt;&lt;property id=&quot;20307&quot; value=&quot;279&quot;/&gt;&lt;/object&gt;&lt;object type=&quot;3&quot; unique_id=&quot;10015&quot;&gt;&lt;property id=&quot;20148&quot; value=&quot;5&quot;/&gt;&lt;property id=&quot;20300&quot; value=&quot;Slide 12 - &amp;quot;Fiduciary Support&amp;quot;&quot;/&gt;&lt;property id=&quot;20307&quot; value=&quot;267&quot;/&gt;&lt;/object&gt;&lt;object type=&quot;3&quot; unique_id=&quot;10016&quot;&gt;&lt;property id=&quot;20148&quot; value=&quot;5&quot;/&gt;&lt;property id=&quot;20300&quot; value=&quot;Slide 13 - &amp;quot;Fiduciary Support&amp;quot;&quot;/&gt;&lt;property id=&quot;20307&quot; value=&quot;264&quot;/&gt;&lt;/object&gt;&lt;object type=&quot;3&quot; unique_id=&quot;10017&quot;&gt;&lt;property id=&quot;20148&quot; value=&quot;5&quot;/&gt;&lt;property id=&quot;20300&quot; value=&quot;Slide 14 - &amp;quot;Fiduciary Support&amp;quot;&quot;/&gt;&lt;property id=&quot;20307&quot; value=&quot;271&quot;/&gt;&lt;/object&gt;&lt;object type=&quot;3&quot; unique_id=&quot;10018&quot;&gt;&lt;property id=&quot;20148&quot; value=&quot;5&quot;/&gt;&lt;property id=&quot;20300&quot; value=&quot;Slide 15 - &amp;quot;Ongoing Client Service&amp;quot;&quot;/&gt;&lt;property id=&quot;20307&quot; value=&quot;266&quot;/&gt;&lt;/object&gt;&lt;object type=&quot;3&quot; unique_id=&quot;10019&quot;&gt;&lt;property id=&quot;20148&quot; value=&quot;5&quot;/&gt;&lt;property id=&quot;20300&quot; value=&quot;Slide 17&quot;/&gt;&lt;property id=&quot;20307&quot; value=&quot;282&quot;/&gt;&lt;/object&gt;&lt;object type=&quot;3&quot; unique_id=&quot;10020&quot;&gt;&lt;property id=&quot;20148&quot; value=&quot;5&quot;/&gt;&lt;property id=&quot;20300&quot; value=&quot;Slide 16 - &amp;quot;Ongoing Client Service&amp;quot;&quot;/&gt;&lt;property id=&quot;20307&quot; value=&quot;270&quot;/&gt;&lt;/object&gt;&lt;object type=&quot;3&quot; unique_id=&quot;10021&quot;&gt;&lt;property id=&quot;20148&quot; value=&quot;5&quot;/&gt;&lt;property id=&quot;20300&quot; value=&quot;Slide 18 - &amp;quot;Mayflower Background&amp;quot;&quot;/&gt;&lt;property id=&quot;20307&quot; value=&quot;275&quot;/&gt;&lt;/object&gt;&lt;/object&gt;&lt;/object&gt;&lt;/database&gt;"/>
  <p:tag name="SECTOMILLISECCONVERTED" val="1"/>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13103</TotalTime>
  <Words>1866</Words>
  <Application>Microsoft Office PowerPoint</Application>
  <PresentationFormat>On-screen Show (4:3)</PresentationFormat>
  <Paragraphs>288</Paragraphs>
  <Slides>25</Slides>
  <Notes>1</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25</vt:i4>
      </vt:variant>
    </vt:vector>
  </HeadingPairs>
  <TitlesOfParts>
    <vt:vector size="30" baseType="lpstr">
      <vt:lpstr>Arial</vt:lpstr>
      <vt:lpstr>Calibri</vt:lpstr>
      <vt:lpstr>Times New Roman</vt:lpstr>
      <vt:lpstr>Default Design</vt:lpstr>
      <vt:lpstr>Photo Editor Photo</vt:lpstr>
      <vt:lpstr>UPDATE DATE  by:</vt:lpstr>
      <vt:lpstr>Presentation Overview</vt:lpstr>
      <vt:lpstr>Mayflower Advisors LLC</vt:lpstr>
      <vt:lpstr>Recognized Expertise</vt:lpstr>
      <vt:lpstr>Social Responsibility</vt:lpstr>
      <vt:lpstr>XXXXX’s Mayflower Team</vt:lpstr>
      <vt:lpstr>Broad Array of Clients</vt:lpstr>
      <vt:lpstr>Service Beyond Traditional Investment Advisory</vt:lpstr>
      <vt:lpstr>Fiduciary Support</vt:lpstr>
      <vt:lpstr>Fiduciary Support</vt:lpstr>
      <vt:lpstr>Plan Design &amp; Testing Issues</vt:lpstr>
      <vt:lpstr>Plan Design Analytics</vt:lpstr>
      <vt:lpstr>Vendor Benchmarking &amp; Search</vt:lpstr>
      <vt:lpstr>Vendor Search &amp; Negotiation</vt:lpstr>
      <vt:lpstr>Vendor Search &amp; Negotiation</vt:lpstr>
      <vt:lpstr>PowerPoint Presentation</vt:lpstr>
      <vt:lpstr>PowerPoint Presentation</vt:lpstr>
      <vt:lpstr>Investment Monitoring &amp; Reporting</vt:lpstr>
      <vt:lpstr>Investment Monitoring &amp; Reporting</vt:lpstr>
      <vt:lpstr>Investment Monitoring &amp; Reporting</vt:lpstr>
      <vt:lpstr>Importance of Employee Education</vt:lpstr>
      <vt:lpstr>Employee Education Services</vt:lpstr>
      <vt:lpstr>Pro-Active Approach with Your Employees</vt:lpstr>
      <vt:lpstr>Employee Education Services</vt:lpstr>
      <vt:lpstr>July 2, 2015  by:</vt:lpstr>
    </vt:vector>
  </TitlesOfParts>
  <Company>Advest, Inc.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Steven Dimitriou</dc:creator>
  <cp:lastModifiedBy>Joseph Kendall</cp:lastModifiedBy>
  <cp:revision>305</cp:revision>
  <dcterms:created xsi:type="dcterms:W3CDTF">2004-08-20T17:25:47Z</dcterms:created>
  <dcterms:modified xsi:type="dcterms:W3CDTF">2015-10-14T18:33:36Z</dcterms:modified>
</cp:coreProperties>
</file>